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421" r:id="rId2"/>
    <p:sldId id="412" r:id="rId3"/>
    <p:sldId id="413" r:id="rId4"/>
    <p:sldId id="411" r:id="rId5"/>
    <p:sldId id="377" r:id="rId6"/>
    <p:sldId id="348" r:id="rId7"/>
    <p:sldId id="260" r:id="rId8"/>
    <p:sldId id="378" r:id="rId9"/>
    <p:sldId id="349" r:id="rId10"/>
    <p:sldId id="350" r:id="rId11"/>
    <p:sldId id="352" r:id="rId12"/>
    <p:sldId id="354" r:id="rId13"/>
    <p:sldId id="353" r:id="rId14"/>
    <p:sldId id="362" r:id="rId15"/>
    <p:sldId id="363" r:id="rId16"/>
    <p:sldId id="405" r:id="rId17"/>
    <p:sldId id="358" r:id="rId18"/>
    <p:sldId id="376" r:id="rId19"/>
    <p:sldId id="407" r:id="rId20"/>
    <p:sldId id="356" r:id="rId21"/>
    <p:sldId id="370" r:id="rId22"/>
    <p:sldId id="366" r:id="rId23"/>
    <p:sldId id="374" r:id="rId24"/>
    <p:sldId id="414" r:id="rId25"/>
    <p:sldId id="382" r:id="rId26"/>
    <p:sldId id="380" r:id="rId27"/>
    <p:sldId id="357" r:id="rId28"/>
    <p:sldId id="355" r:id="rId29"/>
    <p:sldId id="416" r:id="rId30"/>
    <p:sldId id="417" r:id="rId31"/>
    <p:sldId id="418" r:id="rId32"/>
    <p:sldId id="359" r:id="rId33"/>
    <p:sldId id="360" r:id="rId34"/>
    <p:sldId id="419" r:id="rId35"/>
    <p:sldId id="364" r:id="rId36"/>
    <p:sldId id="420" r:id="rId37"/>
    <p:sldId id="368" r:id="rId38"/>
    <p:sldId id="369" r:id="rId39"/>
    <p:sldId id="372" r:id="rId40"/>
    <p:sldId id="25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52E"/>
    <a:srgbClr val="3DD8FF"/>
    <a:srgbClr val="43FF54"/>
    <a:srgbClr val="F98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78"/>
    <p:restoredTop sz="95735" autoAdjust="0"/>
  </p:normalViewPr>
  <p:slideViewPr>
    <p:cSldViewPr snapToGrid="0" snapToObjects="1">
      <p:cViewPr varScale="1">
        <p:scale>
          <a:sx n="104" d="100"/>
          <a:sy n="104" d="100"/>
        </p:scale>
        <p:origin x="440" y="200"/>
      </p:cViewPr>
      <p:guideLst>
        <p:guide orient="horz" pos="2160"/>
        <p:guide pos="2880"/>
      </p:guideLst>
    </p:cSldViewPr>
  </p:slideViewPr>
  <p:outlineViewPr>
    <p:cViewPr>
      <p:scale>
        <a:sx n="33" d="100"/>
        <a:sy n="33" d="100"/>
      </p:scale>
      <p:origin x="0" y="-56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9F9D6-0936-0A44-8D77-FCADF68F9906}" type="datetimeFigureOut">
              <a:rPr lang="en-US" smtClean="0"/>
              <a:t>2/4/25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A951B4-D45D-3C46-AC4A-CB7D1C8721AB}" type="slidenum">
              <a:rPr lang="en-US" smtClean="0"/>
              <a:t>‹#›</a:t>
            </a:fld>
            <a:endParaRPr lang="en-US"/>
          </a:p>
        </p:txBody>
      </p:sp>
    </p:spTree>
    <p:extLst>
      <p:ext uri="{BB962C8B-B14F-4D97-AF65-F5344CB8AC3E}">
        <p14:creationId xmlns:p14="http://schemas.microsoft.com/office/powerpoint/2010/main" val="41828606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err="1"/>
              <a:t>Je</a:t>
            </a:r>
            <a:r>
              <a:rPr lang="en-US" sz="4000" dirty="0"/>
              <a:t> </a:t>
            </a:r>
            <a:r>
              <a:rPr lang="en-US" sz="4000" dirty="0" err="1"/>
              <a:t>vais</a:t>
            </a:r>
            <a:r>
              <a:rPr lang="en-US" sz="4000" dirty="0"/>
              <a:t> </a:t>
            </a:r>
            <a:r>
              <a:rPr lang="en-US" sz="4000" dirty="0" err="1"/>
              <a:t>vous</a:t>
            </a:r>
            <a:r>
              <a:rPr lang="en-US" sz="4000" baseline="0" dirty="0"/>
              <a:t> </a:t>
            </a:r>
            <a:r>
              <a:rPr lang="en-US" sz="4000" baseline="0" dirty="0" err="1"/>
              <a:t>raconter</a:t>
            </a:r>
            <a:r>
              <a:rPr lang="en-US" sz="4000" baseline="0" dirty="0"/>
              <a:t> </a:t>
            </a:r>
            <a:r>
              <a:rPr lang="en-US" sz="4000" baseline="0" dirty="0" err="1"/>
              <a:t>l'histoire</a:t>
            </a:r>
            <a:r>
              <a:rPr lang="en-US" sz="4000" baseline="0" dirty="0"/>
              <a:t> de la </a:t>
            </a:r>
            <a:r>
              <a:rPr lang="en-US" sz="4000" baseline="0" dirty="0" err="1"/>
              <a:t>sélection</a:t>
            </a:r>
            <a:r>
              <a:rPr lang="en-US" sz="4000" baseline="0" dirty="0"/>
              <a:t> </a:t>
            </a:r>
            <a:r>
              <a:rPr lang="en-US" sz="4000" baseline="0" dirty="0" err="1"/>
              <a:t>naturelle</a:t>
            </a:r>
            <a:r>
              <a:rPr lang="en-US" sz="4000" baseline="0" dirty="0"/>
              <a:t>, qui </a:t>
            </a:r>
            <a:r>
              <a:rPr lang="en-US" sz="4000" baseline="0" dirty="0" err="1"/>
              <a:t>est</a:t>
            </a:r>
            <a:r>
              <a:rPr lang="en-US" sz="4000" baseline="0" dirty="0"/>
              <a:t> </a:t>
            </a:r>
            <a:r>
              <a:rPr lang="en-US" sz="4000" baseline="0" dirty="0" err="1"/>
              <a:t>responsable</a:t>
            </a:r>
            <a:r>
              <a:rPr lang="en-US" sz="4000" baseline="0" dirty="0"/>
              <a:t> de </a:t>
            </a:r>
            <a:r>
              <a:rPr lang="en-US" sz="4000" baseline="0" dirty="0" err="1"/>
              <a:t>toute</a:t>
            </a:r>
            <a:r>
              <a:rPr lang="en-US" sz="4000" baseline="0" dirty="0"/>
              <a:t> la </a:t>
            </a:r>
            <a:r>
              <a:rPr lang="en-US" sz="4000" baseline="0" dirty="0" err="1"/>
              <a:t>diversité</a:t>
            </a:r>
            <a:r>
              <a:rPr lang="en-US" sz="4000" baseline="0" dirty="0"/>
              <a:t> de la vie sur la </a:t>
            </a:r>
            <a:r>
              <a:rPr lang="en-US" sz="4000" baseline="0" dirty="0" err="1"/>
              <a:t>planète</a:t>
            </a:r>
            <a:r>
              <a:rPr lang="en-US" sz="4000" baseline="0" dirty="0"/>
              <a:t>.</a:t>
            </a:r>
            <a:endParaRPr lang="en-US" sz="4000" dirty="0"/>
          </a:p>
        </p:txBody>
      </p:sp>
      <p:sp>
        <p:nvSpPr>
          <p:cNvPr id="4" name="Slide Number Placeholder 3"/>
          <p:cNvSpPr>
            <a:spLocks noGrp="1"/>
          </p:cNvSpPr>
          <p:nvPr>
            <p:ph type="sldNum" sz="quarter" idx="10"/>
          </p:nvPr>
        </p:nvSpPr>
        <p:spPr/>
        <p:txBody>
          <a:bodyPr/>
          <a:lstStyle/>
          <a:p>
            <a:fld id="{CDA951B4-D45D-3C46-AC4A-CB7D1C8721AB}" type="slidenum">
              <a:rPr lang="en-US" smtClean="0"/>
              <a:t>1</a:t>
            </a:fld>
            <a:endParaRPr lang="en-US"/>
          </a:p>
        </p:txBody>
      </p:sp>
    </p:spTree>
    <p:extLst>
      <p:ext uri="{BB962C8B-B14F-4D97-AF65-F5344CB8AC3E}">
        <p14:creationId xmlns:p14="http://schemas.microsoft.com/office/powerpoint/2010/main" val="45246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19</a:t>
            </a:fld>
            <a:endParaRPr lang="en-US"/>
          </a:p>
        </p:txBody>
      </p:sp>
    </p:spTree>
    <p:extLst>
      <p:ext uri="{BB962C8B-B14F-4D97-AF65-F5344CB8AC3E}">
        <p14:creationId xmlns:p14="http://schemas.microsoft.com/office/powerpoint/2010/main" val="249363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22</a:t>
            </a:fld>
            <a:endParaRPr lang="en-US"/>
          </a:p>
        </p:txBody>
      </p:sp>
    </p:spTree>
    <p:extLst>
      <p:ext uri="{BB962C8B-B14F-4D97-AF65-F5344CB8AC3E}">
        <p14:creationId xmlns:p14="http://schemas.microsoft.com/office/powerpoint/2010/main" val="3110733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23</a:t>
            </a:fld>
            <a:endParaRPr lang="en-US"/>
          </a:p>
        </p:txBody>
      </p:sp>
    </p:spTree>
    <p:extLst>
      <p:ext uri="{BB962C8B-B14F-4D97-AF65-F5344CB8AC3E}">
        <p14:creationId xmlns:p14="http://schemas.microsoft.com/office/powerpoint/2010/main" val="1653341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25</a:t>
            </a:fld>
            <a:endParaRPr lang="en-US"/>
          </a:p>
        </p:txBody>
      </p:sp>
    </p:spTree>
    <p:extLst>
      <p:ext uri="{BB962C8B-B14F-4D97-AF65-F5344CB8AC3E}">
        <p14:creationId xmlns:p14="http://schemas.microsoft.com/office/powerpoint/2010/main" val="2875738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26</a:t>
            </a:fld>
            <a:endParaRPr lang="en-US"/>
          </a:p>
        </p:txBody>
      </p:sp>
    </p:spTree>
    <p:extLst>
      <p:ext uri="{BB962C8B-B14F-4D97-AF65-F5344CB8AC3E}">
        <p14:creationId xmlns:p14="http://schemas.microsoft.com/office/powerpoint/2010/main" val="418349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27</a:t>
            </a:fld>
            <a:endParaRPr lang="en-US"/>
          </a:p>
        </p:txBody>
      </p:sp>
    </p:spTree>
    <p:extLst>
      <p:ext uri="{BB962C8B-B14F-4D97-AF65-F5344CB8AC3E}">
        <p14:creationId xmlns:p14="http://schemas.microsoft.com/office/powerpoint/2010/main" val="3207836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To obtain a more detailed picture of genetic variation in </a:t>
            </a:r>
            <a:r>
              <a:rPr lang="en-GB" i="1" dirty="0"/>
              <a:t>pro</a:t>
            </a:r>
            <a:r>
              <a:rPr lang="en-GB" dirty="0"/>
              <a:t>, we </a:t>
            </a:r>
            <a:r>
              <a:rPr lang="en-GB" dirty="0" err="1"/>
              <a:t>analyzed</a:t>
            </a:r>
            <a:r>
              <a:rPr lang="en-GB" dirty="0"/>
              <a:t> the database of se- </a:t>
            </a:r>
            <a:r>
              <a:rPr lang="en-GB" dirty="0" err="1"/>
              <a:t>quences</a:t>
            </a:r>
            <a:r>
              <a:rPr lang="en-GB" dirty="0"/>
              <a:t> described by Lech et al. (22). Sequences were </a:t>
            </a:r>
            <a:r>
              <a:rPr lang="en-GB" dirty="0" err="1"/>
              <a:t>ob</a:t>
            </a:r>
            <a:r>
              <a:rPr lang="en-GB" dirty="0"/>
              <a:t>- </a:t>
            </a:r>
            <a:r>
              <a:rPr lang="en-GB" dirty="0" err="1"/>
              <a:t>tained</a:t>
            </a:r>
            <a:r>
              <a:rPr lang="en-GB" dirty="0"/>
              <a:t> at a single time point from protease-inhibitor-naive patients. The 265 clones of </a:t>
            </a:r>
            <a:r>
              <a:rPr lang="en-GB" dirty="0" err="1"/>
              <a:t>proviral</a:t>
            </a:r>
            <a:r>
              <a:rPr lang="en-GB" dirty="0"/>
              <a:t> DNA were derived from peripheral blood mononuclear cells of 13 individuals by 70 cycles of nested PCR amplification, and the consensus se- </a:t>
            </a:r>
            <a:r>
              <a:rPr lang="en-GB" dirty="0" err="1"/>
              <a:t>quence</a:t>
            </a:r>
            <a:r>
              <a:rPr lang="en-GB" dirty="0"/>
              <a:t> for each patient’s virus was obtained. Of the 13 pa- </a:t>
            </a:r>
            <a:r>
              <a:rPr lang="en-GB" dirty="0" err="1"/>
              <a:t>tients</a:t>
            </a:r>
            <a:r>
              <a:rPr lang="en-GB" dirty="0"/>
              <a:t>, two (06 and 12) had stop codons in their consensus sequences and were excluded from further analysis. For the remaining 11 patients, 6% of the sequences contained dele- </a:t>
            </a:r>
            <a:r>
              <a:rPr lang="en-GB" dirty="0" err="1"/>
              <a:t>tions</a:t>
            </a:r>
            <a:r>
              <a:rPr lang="en-GB" dirty="0"/>
              <a:t>, insertions, or stop codons; these sequences were also filtered out, since the present work addresses point mutations, which do not render the virus nonviable. The remaining data- base comprised 213 clones of </a:t>
            </a:r>
            <a:r>
              <a:rPr lang="en-GB" dirty="0" err="1"/>
              <a:t>proviral</a:t>
            </a:r>
            <a:r>
              <a:rPr lang="en-GB" dirty="0"/>
              <a:t> DNA. We determined the common consensus sequence by noting the most frequent variant for each base. The consensus sequence starts from the conserved sequence </a:t>
            </a:r>
            <a:r>
              <a:rPr lang="en-GB" dirty="0" err="1"/>
              <a:t>CCTCAgATCACTCTT</a:t>
            </a:r>
            <a:r>
              <a:rPr lang="en-GB" dirty="0"/>
              <a:t> (PQITL), where g shows a variable base, and is 297 bases long. It is identical to the subtype B consensus in the LANL database (19a). Of the total number of substitutions, 25% were transversions with respect to the consensus sequence. To simplify further analysis, we ignored transversions, replacing them by the consensus sequence. As a result, each base was represented by two </a:t>
            </a:r>
            <a:r>
              <a:rPr lang="en-GB" dirty="0" err="1"/>
              <a:t>ge</a:t>
            </a:r>
            <a:r>
              <a:rPr lang="en-GB" dirty="0"/>
              <a:t>- </a:t>
            </a:r>
            <a:r>
              <a:rPr lang="en-GB" dirty="0" err="1"/>
              <a:t>netic</a:t>
            </a:r>
            <a:r>
              <a:rPr lang="en-GB" dirty="0"/>
              <a:t> variants: either A/G or C/T. (A theory taking into con- sideration both types of mutation would have to contain more parameters, namely, the forward and reverse mutation rates for transversions, which are very low and known with poor accuracy. This would complicate the theory without much gain in information.) Finally, to partially correct for errors </a:t>
            </a:r>
            <a:r>
              <a:rPr lang="en-GB" dirty="0" err="1"/>
              <a:t>accumlated</a:t>
            </a:r>
            <a:r>
              <a:rPr lang="en-GB" dirty="0"/>
              <a:t> during PCR, we ignored mutations present in a single copy in the entire database. </a:t>
            </a:r>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6</a:t>
            </a:fld>
            <a:endParaRPr lang="en-US"/>
          </a:p>
        </p:txBody>
      </p:sp>
    </p:spTree>
    <p:extLst>
      <p:ext uri="{BB962C8B-B14F-4D97-AF65-F5344CB8AC3E}">
        <p14:creationId xmlns:p14="http://schemas.microsoft.com/office/powerpoint/2010/main" val="3658267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(a) and interpatient (b) genetic distances, averaged over patients, at different positions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The upper and lower histograms in each figure correspond to synonymous and nonsynonymous sites, respectively. Dots on the upper horizontal line in panel a show the positions of sporadic mutations (seen only once in the data set).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9</a:t>
            </a:fld>
            <a:endParaRPr lang="en-US"/>
          </a:p>
        </p:txBody>
      </p:sp>
    </p:spTree>
    <p:extLst>
      <p:ext uri="{BB962C8B-B14F-4D97-AF65-F5344CB8AC3E}">
        <p14:creationId xmlns:p14="http://schemas.microsoft.com/office/powerpoint/2010/main" val="96824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Gray-scale diagram of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err="1">
                <a:solidFill>
                  <a:schemeClr val="tx1"/>
                </a:solidFill>
                <a:effectLst/>
                <a:latin typeface="+mn-lt"/>
                <a:ea typeface="+mn-ea"/>
                <a:cs typeface="+mn-cs"/>
              </a:rPr>
              <a:t>Tki</a:t>
            </a:r>
            <a:r>
              <a:rPr lang="en-GB" sz="1200" kern="1200" dirty="0">
                <a:solidFill>
                  <a:schemeClr val="tx1"/>
                </a:solidFill>
                <a:effectLst/>
                <a:latin typeface="+mn-lt"/>
                <a:ea typeface="+mn-ea"/>
                <a:cs typeface="+mn-cs"/>
              </a:rPr>
              <a:t>, in different patients at different variable sites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is indicated by the degree of shading, as shown on the scale on the right. Letters and numbers under the diagram show consensus nucleotides and positions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respectively.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11</a:t>
            </a:fld>
            <a:endParaRPr lang="en-US"/>
          </a:p>
        </p:txBody>
      </p:sp>
    </p:spTree>
    <p:extLst>
      <p:ext uri="{BB962C8B-B14F-4D97-AF65-F5344CB8AC3E}">
        <p14:creationId xmlns:p14="http://schemas.microsoft.com/office/powerpoint/2010/main" val="1365196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a:t>
            </a:r>
            <a:r>
              <a:rPr lang="en-GB" sz="1200" kern="1200" dirty="0" err="1">
                <a:solidFill>
                  <a:schemeClr val="tx1"/>
                </a:solidFill>
                <a:effectLst/>
                <a:latin typeface="+mn-lt"/>
                <a:ea typeface="+mn-ea"/>
                <a:cs typeface="+mn-cs"/>
              </a:rPr>
              <a:t>popu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lations</a:t>
            </a:r>
            <a:r>
              <a:rPr lang="en-GB" sz="1200" kern="1200" dirty="0">
                <a:solidFill>
                  <a:schemeClr val="tx1"/>
                </a:solidFill>
                <a:effectLst/>
                <a:latin typeface="+mn-lt"/>
                <a:ea typeface="+mn-ea"/>
                <a:cs typeface="+mn-cs"/>
              </a:rPr>
              <a:t>: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a:t>
            </a:r>
            <a:r>
              <a:rPr lang="en-GB" sz="1200" kern="1200" dirty="0" err="1">
                <a:solidFill>
                  <a:schemeClr val="tx1"/>
                </a:solidFill>
                <a:effectLst/>
                <a:latin typeface="+mn-lt"/>
                <a:ea typeface="+mn-ea"/>
                <a:cs typeface="+mn-cs"/>
              </a:rPr>
              <a:t>corre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spond</a:t>
            </a:r>
            <a:r>
              <a:rPr lang="en-GB" sz="1200" kern="1200" dirty="0">
                <a:solidFill>
                  <a:schemeClr val="tx1"/>
                </a:solidFill>
                <a:effectLst/>
                <a:latin typeface="+mn-lt"/>
                <a:ea typeface="+mn-ea"/>
                <a:cs typeface="+mn-cs"/>
              </a:rPr>
              <a:t>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a:t>
            </a:r>
            <a:r>
              <a:rPr lang="en-GB" sz="1200" kern="1200" dirty="0" err="1">
                <a:solidFill>
                  <a:schemeClr val="tx1"/>
                </a:solidFill>
                <a:effectLst/>
                <a:latin typeface="+mn-lt"/>
                <a:ea typeface="+mn-ea"/>
                <a:cs typeface="+mn-cs"/>
              </a:rPr>
              <a:t>repli</a:t>
            </a:r>
            <a:r>
              <a:rPr lang="en-GB" sz="1200" kern="1200" dirty="0">
                <a:solidFill>
                  <a:schemeClr val="tx1"/>
                </a:solidFill>
                <a:effectLst/>
                <a:latin typeface="+mn-lt"/>
                <a:ea typeface="+mn-ea"/>
                <a:cs typeface="+mn-cs"/>
              </a:rPr>
              <a:t>- 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12</a:t>
            </a:fld>
            <a:endParaRPr lang="en-US"/>
          </a:p>
        </p:txBody>
      </p:sp>
    </p:spTree>
    <p:extLst>
      <p:ext uri="{BB962C8B-B14F-4D97-AF65-F5344CB8AC3E}">
        <p14:creationId xmlns:p14="http://schemas.microsoft.com/office/powerpoint/2010/main" val="114955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Model of evolution of a nucleotide along the chain of infected individuals under purifying selection. The numbers at the top denote cycles of transmission. X signs denote mutants. A mutant base appears spontaneously in person </a:t>
            </a:r>
            <a:r>
              <a:rPr lang="en-GB" sz="1200" i="1" kern="1200" dirty="0">
                <a:solidFill>
                  <a:schemeClr val="tx1"/>
                </a:solidFill>
                <a:effectLst/>
                <a:latin typeface="+mn-lt"/>
                <a:ea typeface="+mn-ea"/>
                <a:cs typeface="+mn-cs"/>
              </a:rPr>
              <a:t>n</a:t>
            </a:r>
            <a:r>
              <a:rPr lang="en-GB" sz="1200" kern="1200" dirty="0">
                <a:solidFill>
                  <a:schemeClr val="tx1"/>
                </a:solidFill>
                <a:effectLst/>
                <a:latin typeface="+mn-lt"/>
                <a:ea typeface="+mn-ea"/>
                <a:cs typeface="+mn-cs"/>
              </a:rPr>
              <a:t>, who infects person A with the mutant and person B with the wild-type variant. Person A passes the mutant down the chain to person C, after which his/her own virus population slowly reverts to the wild type. In person D, who is stably coinfected with a pair of sequences polymorphous at that base, selection clears the mutant virus rapidly.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13</a:t>
            </a:fld>
            <a:endParaRPr lang="en-US"/>
          </a:p>
        </p:txBody>
      </p:sp>
    </p:spTree>
    <p:extLst>
      <p:ext uri="{BB962C8B-B14F-4D97-AF65-F5344CB8AC3E}">
        <p14:creationId xmlns:p14="http://schemas.microsoft.com/office/powerpoint/2010/main" val="420452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populations: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correspond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replication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14</a:t>
            </a:fld>
            <a:endParaRPr lang="en-US"/>
          </a:p>
        </p:txBody>
      </p:sp>
    </p:spTree>
    <p:extLst>
      <p:ext uri="{BB962C8B-B14F-4D97-AF65-F5344CB8AC3E}">
        <p14:creationId xmlns:p14="http://schemas.microsoft.com/office/powerpoint/2010/main" val="75539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populations: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correspond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replication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15</a:t>
            </a:fld>
            <a:endParaRPr lang="en-US"/>
          </a:p>
        </p:txBody>
      </p:sp>
    </p:spTree>
    <p:extLst>
      <p:ext uri="{BB962C8B-B14F-4D97-AF65-F5344CB8AC3E}">
        <p14:creationId xmlns:p14="http://schemas.microsoft.com/office/powerpoint/2010/main" val="2772371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a:t>
            </a:r>
            <a:r>
              <a:rPr lang="en-GB" sz="1200" kern="1200" dirty="0" err="1">
                <a:solidFill>
                  <a:schemeClr val="tx1"/>
                </a:solidFill>
                <a:effectLst/>
                <a:latin typeface="+mn-lt"/>
                <a:ea typeface="+mn-ea"/>
                <a:cs typeface="+mn-cs"/>
              </a:rPr>
              <a:t>popu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lations</a:t>
            </a:r>
            <a:r>
              <a:rPr lang="en-GB" sz="1200" kern="1200" dirty="0">
                <a:solidFill>
                  <a:schemeClr val="tx1"/>
                </a:solidFill>
                <a:effectLst/>
                <a:latin typeface="+mn-lt"/>
                <a:ea typeface="+mn-ea"/>
                <a:cs typeface="+mn-cs"/>
              </a:rPr>
              <a:t>: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a:t>
            </a:r>
            <a:r>
              <a:rPr lang="en-GB" sz="1200" kern="1200" dirty="0" err="1">
                <a:solidFill>
                  <a:schemeClr val="tx1"/>
                </a:solidFill>
                <a:effectLst/>
                <a:latin typeface="+mn-lt"/>
                <a:ea typeface="+mn-ea"/>
                <a:cs typeface="+mn-cs"/>
              </a:rPr>
              <a:t>corre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spond</a:t>
            </a:r>
            <a:r>
              <a:rPr lang="en-GB" sz="1200" kern="1200" dirty="0">
                <a:solidFill>
                  <a:schemeClr val="tx1"/>
                </a:solidFill>
                <a:effectLst/>
                <a:latin typeface="+mn-lt"/>
                <a:ea typeface="+mn-ea"/>
                <a:cs typeface="+mn-cs"/>
              </a:rPr>
              <a:t>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a:t>
            </a:r>
            <a:r>
              <a:rPr lang="en-GB" sz="1200" kern="1200" dirty="0" err="1">
                <a:solidFill>
                  <a:schemeClr val="tx1"/>
                </a:solidFill>
                <a:effectLst/>
                <a:latin typeface="+mn-lt"/>
                <a:ea typeface="+mn-ea"/>
                <a:cs typeface="+mn-cs"/>
              </a:rPr>
              <a:t>repli</a:t>
            </a:r>
            <a:r>
              <a:rPr lang="en-GB" sz="1200" kern="1200" dirty="0">
                <a:solidFill>
                  <a:schemeClr val="tx1"/>
                </a:solidFill>
                <a:effectLst/>
                <a:latin typeface="+mn-lt"/>
                <a:ea typeface="+mn-ea"/>
                <a:cs typeface="+mn-cs"/>
              </a:rPr>
              <a:t>- 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16</a:t>
            </a:fld>
            <a:endParaRPr lang="en-US"/>
          </a:p>
        </p:txBody>
      </p:sp>
    </p:spTree>
    <p:extLst>
      <p:ext uri="{BB962C8B-B14F-4D97-AF65-F5344CB8AC3E}">
        <p14:creationId xmlns:p14="http://schemas.microsoft.com/office/powerpoint/2010/main" val="3405593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ru-RU"/>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t>2/4/25</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t>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B1A24CD3-204F-4468-8EE4-28A6668D006A}" type="datetimeFigureOut">
              <a:rPr lang="en-US" smtClean="0"/>
              <a:t>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B1A24CD3-204F-4468-8EE4-28A6668D006A}" type="datetimeFigureOut">
              <a:rPr lang="en-US" smtClean="0"/>
              <a:t>2/4/25</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ru-RU"/>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Content Placeholder 2"/>
          <p:cNvSpPr>
            <a:spLocks noGrp="1"/>
          </p:cNvSpPr>
          <p:nvPr>
            <p:ph idx="1"/>
          </p:nvPr>
        </p:nvSpPr>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AB02A5-4FE5-49D9-9E24-09F23B90C450}" type="datetimeFigureOut">
              <a:rPr lang="en-US" smtClean="0"/>
              <a:t>2/4/25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345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ru-RU"/>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B1A24CD3-204F-4468-8EE4-28A6668D006A}" type="datetimeFigureOut">
              <a:rPr lang="en-US" smtClean="0"/>
              <a:t>2/4/25</a:t>
            </a:fld>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ru-RU"/>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ru-RU"/>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2/4/25</a:t>
            </a:fld>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B1A24CD3-204F-4468-8EE4-28A6668D006A}" type="datetimeFigureOut">
              <a:rPr lang="en-US" smtClean="0"/>
              <a:t>2/4/25</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ru-RU"/>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t>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ru-RU"/>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t>2/4/25</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png"/><Relationship Id="rId5" Type="http://schemas.openxmlformats.org/officeDocument/2006/relationships/hyperlink" Target="mailto:ivan4995@gmail.com" TargetMode="External"/><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3.xml"/><Relationship Id="rId5" Type="http://schemas.openxmlformats.org/officeDocument/2006/relationships/image" Target="../media/image40.emf"/><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tiff"/><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998663" y="3604927"/>
            <a:ext cx="7145337" cy="1049338"/>
          </a:xfrm>
        </p:spPr>
        <p:txBody>
          <a:bodyPr>
            <a:noAutofit/>
          </a:bodyPr>
          <a:lstStyle/>
          <a:p>
            <a:r>
              <a:rPr lang="ru-RU" sz="3600" dirty="0"/>
              <a:t>Экология и эволюция</a:t>
            </a:r>
            <a:endParaRPr lang="en-US" sz="3600" dirty="0"/>
          </a:p>
        </p:txBody>
      </p:sp>
      <p:sp>
        <p:nvSpPr>
          <p:cNvPr id="3" name="Subtitle 2"/>
          <p:cNvSpPr>
            <a:spLocks noGrp="1"/>
          </p:cNvSpPr>
          <p:nvPr>
            <p:ph type="subTitle" idx="4294967295"/>
          </p:nvPr>
        </p:nvSpPr>
        <p:spPr>
          <a:xfrm>
            <a:off x="3060700" y="4614863"/>
            <a:ext cx="6083300" cy="841375"/>
          </a:xfrm>
        </p:spPr>
        <p:txBody>
          <a:bodyPr>
            <a:noAutofit/>
          </a:bodyPr>
          <a:lstStyle/>
          <a:p>
            <a:pPr marL="0" indent="0" algn="ctr">
              <a:buNone/>
            </a:pPr>
            <a:r>
              <a:rPr lang="ru-RU" sz="1600" dirty="0">
                <a:solidFill>
                  <a:srgbClr val="C00000"/>
                </a:solidFill>
              </a:rPr>
              <a:t>Игорь </a:t>
            </a:r>
            <a:r>
              <a:rPr lang="ru-RU" sz="1600" dirty="0" err="1">
                <a:solidFill>
                  <a:srgbClr val="C00000"/>
                </a:solidFill>
              </a:rPr>
              <a:t>Мартынович</a:t>
            </a:r>
            <a:r>
              <a:rPr lang="ru-RU" sz="1600" dirty="0">
                <a:solidFill>
                  <a:srgbClr val="C00000"/>
                </a:solidFill>
              </a:rPr>
              <a:t> </a:t>
            </a:r>
            <a:r>
              <a:rPr lang="ru-RU" sz="1600" dirty="0" err="1">
                <a:solidFill>
                  <a:srgbClr val="C00000"/>
                </a:solidFill>
              </a:rPr>
              <a:t>Рузин</a:t>
            </a:r>
            <a:endParaRPr lang="en-US" sz="1600" dirty="0">
              <a:solidFill>
                <a:srgbClr val="C00000"/>
              </a:solidFill>
            </a:endParaRPr>
          </a:p>
          <a:p>
            <a:pPr marL="0" indent="0" algn="ctr">
              <a:buNone/>
            </a:pPr>
            <a:r>
              <a:rPr lang="ru-RU" sz="1600" dirty="0">
                <a:solidFill>
                  <a:srgbClr val="C00000"/>
                </a:solidFill>
              </a:rPr>
              <a:t>Доцент, </a:t>
            </a:r>
            <a:r>
              <a:rPr lang="ru-RU" sz="1600" dirty="0" err="1">
                <a:solidFill>
                  <a:srgbClr val="C00000"/>
                </a:solidFill>
              </a:rPr>
              <a:t>в.н.с</a:t>
            </a:r>
            <a:r>
              <a:rPr lang="ru-RU" sz="1600" dirty="0">
                <a:solidFill>
                  <a:srgbClr val="C00000"/>
                </a:solidFill>
              </a:rPr>
              <a:t>.</a:t>
            </a:r>
            <a:endParaRPr lang="en-US" sz="1600" dirty="0">
              <a:solidFill>
                <a:srgbClr val="C00000"/>
              </a:solidFill>
            </a:endParaRPr>
          </a:p>
          <a:p>
            <a:pPr marL="0" indent="0" algn="ctr">
              <a:buNone/>
            </a:pPr>
            <a:r>
              <a:rPr lang="en-US" sz="1600" dirty="0">
                <a:solidFill>
                  <a:srgbClr val="C00000"/>
                </a:solidFill>
                <a:hlinkClick r:id="rId5"/>
              </a:rPr>
              <a:t>ivan4995@gmail.com</a:t>
            </a:r>
            <a:endParaRPr lang="en-US" sz="1600" dirty="0">
              <a:solidFill>
                <a:srgbClr val="C00000"/>
              </a:solidFill>
            </a:endParaRPr>
          </a:p>
          <a:p>
            <a:pPr marL="0" indent="0" algn="ctr">
              <a:buNone/>
            </a:pPr>
            <a:r>
              <a:rPr lang="en-US" sz="1600" dirty="0" err="1">
                <a:solidFill>
                  <a:srgbClr val="C00000"/>
                </a:solidFill>
              </a:rPr>
              <a:t>igor.rouzine@iephb.ru</a:t>
            </a:r>
            <a:endParaRPr lang="en-GB" sz="1050" dirty="0"/>
          </a:p>
        </p:txBody>
      </p:sp>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pic>
        <p:nvPicPr>
          <p:cNvPr id="16" name="Picture 15">
            <a:extLst>
              <a:ext uri="{FF2B5EF4-FFF2-40B4-BE49-F238E27FC236}">
                <a16:creationId xmlns:a16="http://schemas.microsoft.com/office/drawing/2014/main" id="{5E7ED1D0-2814-5343-8793-DB185B9B1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 y="571409"/>
            <a:ext cx="2066897" cy="2091503"/>
          </a:xfrm>
          <a:prstGeom prst="rect">
            <a:avLst/>
          </a:prstGeom>
        </p:spPr>
      </p:pic>
      <p:pic>
        <p:nvPicPr>
          <p:cNvPr id="8" name="Picture 7">
            <a:extLst>
              <a:ext uri="{FF2B5EF4-FFF2-40B4-BE49-F238E27FC236}">
                <a16:creationId xmlns:a16="http://schemas.microsoft.com/office/drawing/2014/main" id="{885DDF29-8488-564B-B81F-7F982AA57E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9521" y="142641"/>
            <a:ext cx="5392079" cy="2258291"/>
          </a:xfrm>
          <a:prstGeom prst="rect">
            <a:avLst/>
          </a:prstGeom>
        </p:spPr>
      </p:pic>
      <p:pic>
        <p:nvPicPr>
          <p:cNvPr id="10" name="Picture 9">
            <a:extLst>
              <a:ext uri="{FF2B5EF4-FFF2-40B4-BE49-F238E27FC236}">
                <a16:creationId xmlns:a16="http://schemas.microsoft.com/office/drawing/2014/main" id="{C2B9DA2A-A11E-D340-BE1C-7E4915920A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6194" y="2448434"/>
            <a:ext cx="3517900" cy="1244600"/>
          </a:xfrm>
          <a:prstGeom prst="rect">
            <a:avLst/>
          </a:prstGeom>
        </p:spPr>
      </p:pic>
    </p:spTree>
    <p:extLst>
      <p:ext uri="{BB962C8B-B14F-4D97-AF65-F5344CB8AC3E}">
        <p14:creationId xmlns:p14="http://schemas.microsoft.com/office/powerpoint/2010/main" val="953874272"/>
      </p:ext>
    </p:extLst>
  </p:cSld>
  <p:clrMapOvr>
    <a:masterClrMapping/>
  </p:clrMapOvr>
  <mc:AlternateContent xmlns:mc="http://schemas.openxmlformats.org/markup-compatibility/2006" xmlns:p14="http://schemas.microsoft.com/office/powerpoint/2010/main">
    <mc:Choice Requires="p14">
      <p:transition spd="med" p14:dur="700" advTm="11745">
        <p:fade/>
      </p:transition>
    </mc:Choice>
    <mc:Fallback xmlns="">
      <p:transition spd="med" advTm="117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3098-75A9-AE43-AEDE-E4591646AEBB}"/>
              </a:ext>
            </a:extLst>
          </p:cNvPr>
          <p:cNvSpPr>
            <a:spLocks noGrp="1"/>
          </p:cNvSpPr>
          <p:nvPr>
            <p:ph type="title" idx="4294967295"/>
          </p:nvPr>
        </p:nvSpPr>
        <p:spPr>
          <a:xfrm>
            <a:off x="145773" y="463826"/>
            <a:ext cx="7726017" cy="1143000"/>
          </a:xfrm>
        </p:spPr>
        <p:txBody>
          <a:bodyPr/>
          <a:lstStyle/>
          <a:p>
            <a:r>
              <a:rPr lang="en-US" dirty="0"/>
              <a:t>Genetic diversity within patients</a:t>
            </a:r>
            <a:endParaRPr lang="en-FR" dirty="0"/>
          </a:p>
        </p:txBody>
      </p:sp>
      <p:pic>
        <p:nvPicPr>
          <p:cNvPr id="7" name="Content Placeholder 6">
            <a:extLst>
              <a:ext uri="{FF2B5EF4-FFF2-40B4-BE49-F238E27FC236}">
                <a16:creationId xmlns:a16="http://schemas.microsoft.com/office/drawing/2014/main" id="{094F2CF5-559F-4B46-9465-42E58D86A4B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2978150"/>
            <a:ext cx="8393113" cy="2701925"/>
          </a:xfrm>
        </p:spPr>
      </p:pic>
      <p:sp>
        <p:nvSpPr>
          <p:cNvPr id="3" name="TextBox 2">
            <a:extLst>
              <a:ext uri="{FF2B5EF4-FFF2-40B4-BE49-F238E27FC236}">
                <a16:creationId xmlns:a16="http://schemas.microsoft.com/office/drawing/2014/main" id="{2CFC5836-A3ED-2C4B-9721-075C4B53930B}"/>
              </a:ext>
            </a:extLst>
          </p:cNvPr>
          <p:cNvSpPr txBox="1"/>
          <p:nvPr/>
        </p:nvSpPr>
        <p:spPr>
          <a:xfrm>
            <a:off x="987238" y="5943600"/>
            <a:ext cx="7169524" cy="646331"/>
          </a:xfrm>
          <a:prstGeom prst="rect">
            <a:avLst/>
          </a:prstGeom>
          <a:noFill/>
        </p:spPr>
        <p:txBody>
          <a:bodyPr wrap="square" rtlCol="0">
            <a:spAutoFit/>
          </a:bodyPr>
          <a:lstStyle/>
          <a:p>
            <a:r>
              <a:rPr lang="ru-RU" dirty="0">
                <a:solidFill>
                  <a:srgbClr val="0070C0"/>
                </a:solidFill>
              </a:rPr>
              <a:t>47 </a:t>
            </a:r>
            <a:r>
              <a:rPr lang="en-US" dirty="0">
                <a:solidFill>
                  <a:srgbClr val="0070C0"/>
                </a:solidFill>
              </a:rPr>
              <a:t>variable </a:t>
            </a:r>
            <a:r>
              <a:rPr lang="en-US" dirty="0" err="1">
                <a:solidFill>
                  <a:srgbClr val="0070C0"/>
                </a:solidFill>
              </a:rPr>
              <a:t>nt</a:t>
            </a:r>
            <a:r>
              <a:rPr lang="en-US" dirty="0">
                <a:solidFill>
                  <a:srgbClr val="0070C0"/>
                </a:solidFill>
              </a:rPr>
              <a:t> out of 297nt total</a:t>
            </a:r>
            <a:endParaRPr lang="ru-RU" dirty="0">
              <a:solidFill>
                <a:srgbClr val="0070C0"/>
              </a:solidFill>
            </a:endParaRPr>
          </a:p>
          <a:p>
            <a:r>
              <a:rPr lang="en-US" dirty="0">
                <a:solidFill>
                  <a:srgbClr val="0070C0"/>
                </a:solidFill>
              </a:rPr>
              <a:t>Total virus 10,000 </a:t>
            </a:r>
            <a:r>
              <a:rPr lang="en-US" dirty="0" err="1">
                <a:solidFill>
                  <a:srgbClr val="0070C0"/>
                </a:solidFill>
              </a:rPr>
              <a:t>nt</a:t>
            </a:r>
            <a:r>
              <a:rPr lang="ru-RU" dirty="0">
                <a:solidFill>
                  <a:srgbClr val="0070C0"/>
                </a:solidFill>
              </a:rPr>
              <a:t>, </a:t>
            </a:r>
            <a:r>
              <a:rPr lang="en-US" dirty="0">
                <a:solidFill>
                  <a:srgbClr val="0070C0"/>
                </a:solidFill>
              </a:rPr>
              <a:t>variable </a:t>
            </a:r>
            <a:r>
              <a:rPr lang="ru-RU" dirty="0">
                <a:solidFill>
                  <a:srgbClr val="0070C0"/>
                </a:solidFill>
              </a:rPr>
              <a:t>&gt; 1500</a:t>
            </a:r>
            <a:r>
              <a:rPr lang="en-US" dirty="0">
                <a:solidFill>
                  <a:srgbClr val="0070C0"/>
                </a:solidFill>
              </a:rPr>
              <a:t> </a:t>
            </a:r>
            <a:r>
              <a:rPr lang="en-US" dirty="0" err="1">
                <a:solidFill>
                  <a:srgbClr val="0070C0"/>
                </a:solidFill>
              </a:rPr>
              <a:t>nt</a:t>
            </a:r>
            <a:endParaRPr lang="en-FR" dirty="0">
              <a:solidFill>
                <a:srgbClr val="0070C0"/>
              </a:solidFill>
            </a:endParaRPr>
          </a:p>
        </p:txBody>
      </p:sp>
    </p:spTree>
    <p:extLst>
      <p:ext uri="{BB962C8B-B14F-4D97-AF65-F5344CB8AC3E}">
        <p14:creationId xmlns:p14="http://schemas.microsoft.com/office/powerpoint/2010/main" val="2799426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A9B316A-E34D-2A48-9A99-CC1E860631F2}"/>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454275"/>
            <a:ext cx="8464550" cy="4060825"/>
          </a:xfrm>
        </p:spPr>
      </p:pic>
      <p:sp>
        <p:nvSpPr>
          <p:cNvPr id="8" name="TextBox 7">
            <a:extLst>
              <a:ext uri="{FF2B5EF4-FFF2-40B4-BE49-F238E27FC236}">
                <a16:creationId xmlns:a16="http://schemas.microsoft.com/office/drawing/2014/main" id="{22C43FF1-3355-264C-B34A-BFDEBEC3E47B}"/>
              </a:ext>
            </a:extLst>
          </p:cNvPr>
          <p:cNvSpPr txBox="1"/>
          <p:nvPr/>
        </p:nvSpPr>
        <p:spPr>
          <a:xfrm>
            <a:off x="3311236" y="2105891"/>
            <a:ext cx="1260764" cy="369332"/>
          </a:xfrm>
          <a:prstGeom prst="rect">
            <a:avLst/>
          </a:prstGeom>
          <a:noFill/>
        </p:spPr>
        <p:txBody>
          <a:bodyPr wrap="square" rtlCol="0">
            <a:spAutoFit/>
          </a:bodyPr>
          <a:lstStyle/>
          <a:p>
            <a:r>
              <a:rPr lang="ru-RU" dirty="0"/>
              <a:t>Т</a:t>
            </a:r>
            <a:r>
              <a:rPr lang="en-US" dirty="0"/>
              <a:t> = 2 f(1-f)</a:t>
            </a:r>
            <a:endParaRPr lang="en-FR" dirty="0"/>
          </a:p>
        </p:txBody>
      </p:sp>
      <p:sp>
        <p:nvSpPr>
          <p:cNvPr id="9" name="Title 1">
            <a:extLst>
              <a:ext uri="{FF2B5EF4-FFF2-40B4-BE49-F238E27FC236}">
                <a16:creationId xmlns:a16="http://schemas.microsoft.com/office/drawing/2014/main" id="{E7607FA3-C625-1B4E-9BE8-80DF7CCE1F5C}"/>
              </a:ext>
            </a:extLst>
          </p:cNvPr>
          <p:cNvSpPr txBox="1">
            <a:spLocks/>
          </p:cNvSpPr>
          <p:nvPr/>
        </p:nvSpPr>
        <p:spPr>
          <a:xfrm>
            <a:off x="145773" y="463826"/>
            <a:ext cx="7726017"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a:t>Genetic diversity (distance, heterozygocity) within patients</a:t>
            </a:r>
            <a:endParaRPr lang="en-FR" dirty="0"/>
          </a:p>
        </p:txBody>
      </p:sp>
    </p:spTree>
    <p:extLst>
      <p:ext uri="{BB962C8B-B14F-4D97-AF65-F5344CB8AC3E}">
        <p14:creationId xmlns:p14="http://schemas.microsoft.com/office/powerpoint/2010/main" val="2051414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225286" y="388758"/>
            <a:ext cx="8176592" cy="1143000"/>
          </a:xfrm>
        </p:spPr>
        <p:txBody>
          <a:bodyPr/>
          <a:lstStyle/>
          <a:p>
            <a:r>
              <a:rPr lang="en-US" dirty="0"/>
              <a:t>Mutant reversion within a patient explains high </a:t>
            </a:r>
            <a:r>
              <a:rPr lang="en-US" dirty="0" err="1"/>
              <a:t>polymorhism</a:t>
            </a:r>
            <a:endParaRPr lang="en-FR" dirty="0"/>
          </a:p>
        </p:txBody>
      </p:sp>
      <p:pic>
        <p:nvPicPr>
          <p:cNvPr id="6" name="Content Placeholder 5">
            <a:extLst>
              <a:ext uri="{FF2B5EF4-FFF2-40B4-BE49-F238E27FC236}">
                <a16:creationId xmlns:a16="http://schemas.microsoft.com/office/drawing/2014/main" id="{27EA4358-88E1-B741-A981-153542149684}"/>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192338"/>
            <a:ext cx="4070350" cy="3916362"/>
          </a:xfrm>
        </p:spPr>
      </p:pic>
      <p:sp>
        <p:nvSpPr>
          <p:cNvPr id="3" name="TextBox 2">
            <a:extLst>
              <a:ext uri="{FF2B5EF4-FFF2-40B4-BE49-F238E27FC236}">
                <a16:creationId xmlns:a16="http://schemas.microsoft.com/office/drawing/2014/main" id="{E9373A2D-CDF1-A04C-B8C4-D0DF5C471CA5}"/>
              </a:ext>
            </a:extLst>
          </p:cNvPr>
          <p:cNvSpPr txBox="1"/>
          <p:nvPr/>
        </p:nvSpPr>
        <p:spPr>
          <a:xfrm>
            <a:off x="4892667" y="2936282"/>
            <a:ext cx="3640740" cy="1754326"/>
          </a:xfrm>
          <a:prstGeom prst="rect">
            <a:avLst/>
          </a:prstGeom>
          <a:noFill/>
        </p:spPr>
        <p:txBody>
          <a:bodyPr wrap="none" rtlCol="0">
            <a:spAutoFit/>
          </a:bodyPr>
          <a:lstStyle/>
          <a:p>
            <a:r>
              <a:rPr lang="en-US" dirty="0"/>
              <a:t>Mutation rate </a:t>
            </a:r>
            <a:r>
              <a:rPr lang="en-US" dirty="0">
                <a:latin typeface="Symbol" pitchFamily="2" charset="2"/>
              </a:rPr>
              <a:t>m</a:t>
            </a:r>
            <a:r>
              <a:rPr lang="en-US" dirty="0"/>
              <a:t> = </a:t>
            </a:r>
            <a:r>
              <a:rPr lang="ru-RU" dirty="0"/>
              <a:t>10</a:t>
            </a:r>
            <a:r>
              <a:rPr lang="ru-RU" baseline="30000" dirty="0"/>
              <a:t>-5</a:t>
            </a:r>
          </a:p>
          <a:p>
            <a:r>
              <a:rPr lang="en-US" dirty="0"/>
              <a:t>Cell rotation rate = </a:t>
            </a:r>
            <a:r>
              <a:rPr lang="ru-RU" dirty="0"/>
              <a:t>½ день,</a:t>
            </a:r>
          </a:p>
          <a:p>
            <a:r>
              <a:rPr lang="en-US" dirty="0"/>
              <a:t>Average sample time = </a:t>
            </a:r>
            <a:r>
              <a:rPr lang="ru-RU" dirty="0"/>
              <a:t>5 </a:t>
            </a:r>
            <a:r>
              <a:rPr lang="en-US" dirty="0"/>
              <a:t>years</a:t>
            </a:r>
            <a:endParaRPr lang="ru-RU" dirty="0"/>
          </a:p>
          <a:p>
            <a:endParaRPr lang="ru-RU" dirty="0"/>
          </a:p>
          <a:p>
            <a:r>
              <a:rPr lang="en-US" dirty="0"/>
              <a:t>Fitting</a:t>
            </a:r>
            <a:r>
              <a:rPr lang="ru-RU" dirty="0"/>
              <a:t>: </a:t>
            </a:r>
            <a:r>
              <a:rPr lang="ru-RU" dirty="0" err="1"/>
              <a:t>s</a:t>
            </a:r>
            <a:r>
              <a:rPr lang="en-US" dirty="0"/>
              <a:t>=0.008</a:t>
            </a:r>
            <a:r>
              <a:rPr lang="ru-RU" dirty="0"/>
              <a:t> </a:t>
            </a:r>
          </a:p>
          <a:p>
            <a:endParaRPr lang="en-FR" dirty="0"/>
          </a:p>
        </p:txBody>
      </p:sp>
      <p:sp>
        <p:nvSpPr>
          <p:cNvPr id="7" name="TextBox 6">
            <a:extLst>
              <a:ext uri="{FF2B5EF4-FFF2-40B4-BE49-F238E27FC236}">
                <a16:creationId xmlns:a16="http://schemas.microsoft.com/office/drawing/2014/main" id="{2E1EE31B-0C70-2946-95F3-7E6685A5980F}"/>
              </a:ext>
            </a:extLst>
          </p:cNvPr>
          <p:cNvSpPr txBox="1"/>
          <p:nvPr/>
        </p:nvSpPr>
        <p:spPr>
          <a:xfrm>
            <a:off x="5876670" y="2226900"/>
            <a:ext cx="1260764" cy="369332"/>
          </a:xfrm>
          <a:prstGeom prst="rect">
            <a:avLst/>
          </a:prstGeom>
          <a:noFill/>
        </p:spPr>
        <p:txBody>
          <a:bodyPr wrap="square" rtlCol="0">
            <a:spAutoFit/>
          </a:bodyPr>
          <a:lstStyle/>
          <a:p>
            <a:r>
              <a:rPr lang="ru-RU" dirty="0"/>
              <a:t>Т</a:t>
            </a:r>
            <a:r>
              <a:rPr lang="en-US" dirty="0"/>
              <a:t> = 2 f(1-f)</a:t>
            </a:r>
            <a:endParaRPr lang="en-FR" dirty="0"/>
          </a:p>
        </p:txBody>
      </p:sp>
      <p:sp>
        <p:nvSpPr>
          <p:cNvPr id="4" name="TextBox 3">
            <a:extLst>
              <a:ext uri="{FF2B5EF4-FFF2-40B4-BE49-F238E27FC236}">
                <a16:creationId xmlns:a16="http://schemas.microsoft.com/office/drawing/2014/main" id="{181923C1-E4DF-6A4A-8D1D-6EF33C70C402}"/>
              </a:ext>
            </a:extLst>
          </p:cNvPr>
          <p:cNvSpPr txBox="1"/>
          <p:nvPr/>
        </p:nvSpPr>
        <p:spPr>
          <a:xfrm>
            <a:off x="3392556" y="1652981"/>
            <a:ext cx="5363969" cy="369332"/>
          </a:xfrm>
          <a:prstGeom prst="rect">
            <a:avLst/>
          </a:prstGeom>
          <a:noFill/>
        </p:spPr>
        <p:txBody>
          <a:bodyPr wrap="none" rtlCol="0">
            <a:spAutoFit/>
          </a:bodyPr>
          <a:lstStyle/>
          <a:p>
            <a:r>
              <a:rPr lang="en-FR" dirty="0"/>
              <a:t>Assumption: a patient receives a mutant locus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2FEDDAF-AB6A-8B4B-8F00-93004B74986C}"/>
                  </a:ext>
                </a:extLst>
              </p:cNvPr>
              <p:cNvSpPr txBox="1"/>
              <p:nvPr/>
            </p:nvSpPr>
            <p:spPr>
              <a:xfrm>
                <a:off x="3088591" y="5947288"/>
                <a:ext cx="5971897" cy="6628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RU" i="1" smtClean="0">
                          <a:latin typeface="Cambria Math" panose="02040503050406030204" pitchFamily="18" charset="0"/>
                        </a:rPr>
                        <m:t>𝑓</m:t>
                      </m:r>
                      <m:d>
                        <m:dPr>
                          <m:ctrlPr>
                            <a:rPr lang="en-RU" i="1">
                              <a:solidFill>
                                <a:srgbClr val="836967"/>
                              </a:solidFill>
                              <a:latin typeface="Cambria Math" panose="02040503050406030204" pitchFamily="18" charset="0"/>
                            </a:rPr>
                          </m:ctrlPr>
                        </m:dPr>
                        <m:e>
                          <m:r>
                            <a:rPr lang="en-RU" i="1">
                              <a:latin typeface="Cambria Math" panose="02040503050406030204" pitchFamily="18" charset="0"/>
                            </a:rPr>
                            <m:t>𝑡</m:t>
                          </m:r>
                        </m:e>
                      </m:d>
                      <m:r>
                        <a:rPr lang="en-RU" i="0">
                          <a:latin typeface="Cambria Math" panose="02040503050406030204" pitchFamily="18" charset="0"/>
                        </a:rPr>
                        <m:t>=</m:t>
                      </m:r>
                      <m:f>
                        <m:fPr>
                          <m:ctrlPr>
                            <a:rPr lang="en-RU" i="1">
                              <a:solidFill>
                                <a:srgbClr val="836967"/>
                              </a:solidFill>
                              <a:latin typeface="Cambria Math" panose="02040503050406030204" pitchFamily="18" charset="0"/>
                            </a:rPr>
                          </m:ctrlPr>
                        </m:fPr>
                        <m:num>
                          <m:r>
                            <a:rPr lang="en-RU" i="1">
                              <a:latin typeface="Cambria Math" panose="02040503050406030204" pitchFamily="18" charset="0"/>
                            </a:rPr>
                            <m:t>𝜇</m:t>
                          </m:r>
                        </m:num>
                        <m:den>
                          <m:r>
                            <a:rPr lang="en-RU" i="1">
                              <a:latin typeface="Cambria Math" panose="02040503050406030204" pitchFamily="18" charset="0"/>
                            </a:rPr>
                            <m:t>𝑠</m:t>
                          </m:r>
                        </m:den>
                      </m:f>
                      <m:r>
                        <a:rPr lang="en-RU" i="0">
                          <a:latin typeface="Cambria Math" panose="02040503050406030204" pitchFamily="18" charset="0"/>
                        </a:rPr>
                        <m:t>+</m:t>
                      </m:r>
                      <m:f>
                        <m:fPr>
                          <m:ctrlPr>
                            <a:rPr lang="en-RU" i="1">
                              <a:solidFill>
                                <a:srgbClr val="836967"/>
                              </a:solidFill>
                              <a:latin typeface="Cambria Math" panose="02040503050406030204" pitchFamily="18" charset="0"/>
                            </a:rPr>
                          </m:ctrlPr>
                        </m:fPr>
                        <m:num>
                          <m:r>
                            <a:rPr lang="en-RU" i="0">
                              <a:latin typeface="Cambria Math" panose="02040503050406030204" pitchFamily="18" charset="0"/>
                            </a:rPr>
                            <m:t>1</m:t>
                          </m:r>
                        </m:num>
                        <m:den>
                          <m:r>
                            <a:rPr lang="en-RU" i="0">
                              <a:latin typeface="Cambria Math" panose="02040503050406030204" pitchFamily="18" charset="0"/>
                            </a:rPr>
                            <m:t>1+</m:t>
                          </m:r>
                          <m:sSup>
                            <m:sSupPr>
                              <m:ctrlPr>
                                <a:rPr lang="en-RU" i="1">
                                  <a:solidFill>
                                    <a:srgbClr val="836967"/>
                                  </a:solidFill>
                                  <a:latin typeface="Cambria Math" panose="02040503050406030204" pitchFamily="18" charset="0"/>
                                </a:rPr>
                              </m:ctrlPr>
                            </m:sSupPr>
                            <m:e>
                              <m:r>
                                <a:rPr lang="en-RU" i="1">
                                  <a:latin typeface="Cambria Math" panose="02040503050406030204" pitchFamily="18" charset="0"/>
                                </a:rPr>
                                <m:t>𝑒</m:t>
                              </m:r>
                            </m:e>
                            <m:sup>
                              <m:r>
                                <a:rPr lang="en-RU" i="1">
                                  <a:latin typeface="Cambria Math" panose="02040503050406030204" pitchFamily="18" charset="0"/>
                                </a:rPr>
                                <m:t>𝑠</m:t>
                              </m:r>
                              <m:d>
                                <m:dPr>
                                  <m:ctrlPr>
                                    <a:rPr lang="en-RU" i="1">
                                      <a:solidFill>
                                        <a:srgbClr val="836967"/>
                                      </a:solidFill>
                                      <a:latin typeface="Cambria Math" panose="02040503050406030204" pitchFamily="18" charset="0"/>
                                    </a:rPr>
                                  </m:ctrlPr>
                                </m:dPr>
                                <m:e>
                                  <m:r>
                                    <a:rPr lang="en-RU" i="1">
                                      <a:latin typeface="Cambria Math" panose="02040503050406030204" pitchFamily="18" charset="0"/>
                                    </a:rPr>
                                    <m:t>𝑡</m:t>
                                  </m:r>
                                  <m:r>
                                    <a:rPr lang="en-RU" i="0">
                                      <a:latin typeface="Cambria Math" panose="02040503050406030204" pitchFamily="18" charset="0"/>
                                    </a:rPr>
                                    <m:t>−</m:t>
                                  </m:r>
                                  <m:sSub>
                                    <m:sSubPr>
                                      <m:ctrlPr>
                                        <a:rPr lang="en-RU" i="1">
                                          <a:solidFill>
                                            <a:srgbClr val="836967"/>
                                          </a:solidFill>
                                          <a:latin typeface="Cambria Math" panose="02040503050406030204" pitchFamily="18" charset="0"/>
                                        </a:rPr>
                                      </m:ctrlPr>
                                    </m:sSubPr>
                                    <m:e>
                                      <m:r>
                                        <a:rPr lang="en-RU" i="1">
                                          <a:latin typeface="Cambria Math" panose="02040503050406030204" pitchFamily="18" charset="0"/>
                                        </a:rPr>
                                        <m:t>𝑡</m:t>
                                      </m:r>
                                    </m:e>
                                    <m:sub>
                                      <m:r>
                                        <a:rPr lang="en-RU" i="0">
                                          <a:latin typeface="Cambria Math" panose="02040503050406030204" pitchFamily="18" charset="0"/>
                                        </a:rPr>
                                        <m:t>50</m:t>
                                      </m:r>
                                    </m:sub>
                                  </m:sSub>
                                </m:e>
                              </m:d>
                            </m:sup>
                          </m:sSup>
                        </m:den>
                      </m:f>
                      <m:r>
                        <a:rPr lang="en-RU" i="0">
                          <a:latin typeface="Cambria Math" panose="02040503050406030204" pitchFamily="18" charset="0"/>
                        </a:rPr>
                        <m:t>+</m:t>
                      </m:r>
                      <m:r>
                        <a:rPr lang="en-RU" i="1">
                          <a:latin typeface="Cambria Math" panose="02040503050406030204" pitchFamily="18" charset="0"/>
                        </a:rPr>
                        <m:t>𝑂</m:t>
                      </m:r>
                      <m:d>
                        <m:dPr>
                          <m:begChr m:val="["/>
                          <m:endChr m:val="]"/>
                          <m:ctrlPr>
                            <a:rPr lang="en-RU" i="1">
                              <a:solidFill>
                                <a:srgbClr val="836967"/>
                              </a:solidFill>
                              <a:latin typeface="Cambria Math" panose="02040503050406030204" pitchFamily="18" charset="0"/>
                            </a:rPr>
                          </m:ctrlPr>
                        </m:dPr>
                        <m:e>
                          <m:sSup>
                            <m:sSupPr>
                              <m:ctrlPr>
                                <a:rPr lang="en-RU" i="1">
                                  <a:solidFill>
                                    <a:srgbClr val="836967"/>
                                  </a:solidFill>
                                  <a:latin typeface="Cambria Math" panose="02040503050406030204" pitchFamily="18" charset="0"/>
                                </a:rPr>
                              </m:ctrlPr>
                            </m:sSupPr>
                            <m:e>
                              <m:d>
                                <m:dPr>
                                  <m:ctrlPr>
                                    <a:rPr lang="en-RU" i="1">
                                      <a:solidFill>
                                        <a:srgbClr val="836967"/>
                                      </a:solidFill>
                                      <a:latin typeface="Cambria Math" panose="02040503050406030204" pitchFamily="18" charset="0"/>
                                    </a:rPr>
                                  </m:ctrlPr>
                                </m:dPr>
                                <m:e>
                                  <m:f>
                                    <m:fPr>
                                      <m:ctrlPr>
                                        <a:rPr lang="en-RU" i="1">
                                          <a:solidFill>
                                            <a:srgbClr val="836967"/>
                                          </a:solidFill>
                                          <a:latin typeface="Cambria Math" panose="02040503050406030204" pitchFamily="18" charset="0"/>
                                        </a:rPr>
                                      </m:ctrlPr>
                                    </m:fPr>
                                    <m:num>
                                      <m:r>
                                        <a:rPr lang="en-RU" i="1">
                                          <a:latin typeface="Cambria Math" panose="02040503050406030204" pitchFamily="18" charset="0"/>
                                        </a:rPr>
                                        <m:t>𝜇</m:t>
                                      </m:r>
                                    </m:num>
                                    <m:den>
                                      <m:r>
                                        <a:rPr lang="en-RU" i="1">
                                          <a:latin typeface="Cambria Math" panose="02040503050406030204" pitchFamily="18" charset="0"/>
                                        </a:rPr>
                                        <m:t>𝑠</m:t>
                                      </m:r>
                                    </m:den>
                                  </m:f>
                                </m:e>
                              </m:d>
                            </m:e>
                            <m:sup>
                              <m:r>
                                <a:rPr lang="en-RU" i="0">
                                  <a:latin typeface="Cambria Math" panose="02040503050406030204" pitchFamily="18" charset="0"/>
                                </a:rPr>
                                <m:t>2</m:t>
                              </m:r>
                            </m:sup>
                          </m:sSup>
                        </m:e>
                      </m:d>
                      <m:r>
                        <a:rPr lang="en-RU" i="0">
                          <a:latin typeface="Cambria Math" panose="02040503050406030204" pitchFamily="18" charset="0"/>
                        </a:rPr>
                        <m:t> ,      </m:t>
                      </m:r>
                      <m:sSub>
                        <m:sSubPr>
                          <m:ctrlPr>
                            <a:rPr lang="en-RU" i="1">
                              <a:solidFill>
                                <a:srgbClr val="836967"/>
                              </a:solidFill>
                              <a:latin typeface="Cambria Math" panose="02040503050406030204" pitchFamily="18" charset="0"/>
                            </a:rPr>
                          </m:ctrlPr>
                        </m:sSubPr>
                        <m:e>
                          <m:r>
                            <a:rPr lang="en-RU" i="1">
                              <a:latin typeface="Cambria Math" panose="02040503050406030204" pitchFamily="18" charset="0"/>
                            </a:rPr>
                            <m:t>𝑡</m:t>
                          </m:r>
                        </m:e>
                        <m:sub>
                          <m:r>
                            <a:rPr lang="en-RU" i="0">
                              <a:latin typeface="Cambria Math" panose="02040503050406030204" pitchFamily="18" charset="0"/>
                            </a:rPr>
                            <m:t>50</m:t>
                          </m:r>
                        </m:sub>
                      </m:sSub>
                      <m:r>
                        <a:rPr lang="en-RU" i="0">
                          <a:latin typeface="Cambria Math" panose="02040503050406030204" pitchFamily="18" charset="0"/>
                        </a:rPr>
                        <m:t>≡</m:t>
                      </m:r>
                      <m:f>
                        <m:fPr>
                          <m:ctrlPr>
                            <a:rPr lang="en-RU" i="1">
                              <a:solidFill>
                                <a:srgbClr val="836967"/>
                              </a:solidFill>
                              <a:latin typeface="Cambria Math" panose="02040503050406030204" pitchFamily="18" charset="0"/>
                            </a:rPr>
                          </m:ctrlPr>
                        </m:fPr>
                        <m:num>
                          <m:r>
                            <a:rPr lang="en-RU" i="0">
                              <a:latin typeface="Cambria Math" panose="02040503050406030204" pitchFamily="18" charset="0"/>
                            </a:rPr>
                            <m:t>1</m:t>
                          </m:r>
                        </m:num>
                        <m:den>
                          <m:r>
                            <a:rPr lang="en-RU" i="1">
                              <a:latin typeface="Cambria Math" panose="02040503050406030204" pitchFamily="18" charset="0"/>
                            </a:rPr>
                            <m:t>𝑠</m:t>
                          </m:r>
                        </m:den>
                      </m:f>
                      <m:r>
                        <m:rPr>
                          <m:sty m:val="p"/>
                        </m:rPr>
                        <a:rPr lang="en-RU" i="0">
                          <a:latin typeface="Cambria Math" panose="02040503050406030204" pitchFamily="18" charset="0"/>
                        </a:rPr>
                        <m:t>ln</m:t>
                      </m:r>
                      <m:f>
                        <m:fPr>
                          <m:ctrlPr>
                            <a:rPr lang="en-RU" i="1">
                              <a:solidFill>
                                <a:srgbClr val="836967"/>
                              </a:solidFill>
                              <a:latin typeface="Cambria Math" panose="02040503050406030204" pitchFamily="18" charset="0"/>
                            </a:rPr>
                          </m:ctrlPr>
                        </m:fPr>
                        <m:num>
                          <m:r>
                            <a:rPr lang="en-RU" i="1">
                              <a:latin typeface="Cambria Math" panose="02040503050406030204" pitchFamily="18" charset="0"/>
                            </a:rPr>
                            <m:t>𝑠</m:t>
                          </m:r>
                        </m:num>
                        <m:den>
                          <m:r>
                            <a:rPr lang="en-RU" i="1">
                              <a:latin typeface="Cambria Math" panose="02040503050406030204" pitchFamily="18" charset="0"/>
                            </a:rPr>
                            <m:t>𝜇</m:t>
                          </m:r>
                        </m:den>
                      </m:f>
                    </m:oMath>
                  </m:oMathPara>
                </a14:m>
                <a:endParaRPr lang="en-RU" dirty="0"/>
              </a:p>
            </p:txBody>
          </p:sp>
        </mc:Choice>
        <mc:Fallback>
          <p:sp>
            <p:nvSpPr>
              <p:cNvPr id="8" name="TextBox 7">
                <a:extLst>
                  <a:ext uri="{FF2B5EF4-FFF2-40B4-BE49-F238E27FC236}">
                    <a16:creationId xmlns:a16="http://schemas.microsoft.com/office/drawing/2014/main" id="{52FEDDAF-AB6A-8B4B-8F00-93004B74986C}"/>
                  </a:ext>
                </a:extLst>
              </p:cNvPr>
              <p:cNvSpPr txBox="1">
                <a:spLocks noRot="1" noChangeAspect="1" noMove="1" noResize="1" noEditPoints="1" noAdjustHandles="1" noChangeArrowheads="1" noChangeShapeType="1" noTextEdit="1"/>
              </p:cNvSpPr>
              <p:nvPr/>
            </p:nvSpPr>
            <p:spPr>
              <a:xfrm>
                <a:off x="3088591" y="5947288"/>
                <a:ext cx="5971897" cy="662874"/>
              </a:xfrm>
              <a:prstGeom prst="rect">
                <a:avLst/>
              </a:prstGeom>
              <a:blipFill>
                <a:blip r:embed="rId4"/>
                <a:stretch>
                  <a:fillRect b="-1887"/>
                </a:stretch>
              </a:blipFill>
            </p:spPr>
            <p:txBody>
              <a:bodyPr/>
              <a:lstStyle/>
              <a:p>
                <a:r>
                  <a:rPr lang="en-RU">
                    <a:noFill/>
                  </a:rPr>
                  <a:t> </a:t>
                </a:r>
              </a:p>
            </p:txBody>
          </p:sp>
        </mc:Fallback>
      </mc:AlternateContent>
    </p:spTree>
    <p:extLst>
      <p:ext uri="{BB962C8B-B14F-4D97-AF65-F5344CB8AC3E}">
        <p14:creationId xmlns:p14="http://schemas.microsoft.com/office/powerpoint/2010/main" val="2859153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569844" y="715617"/>
            <a:ext cx="6508750" cy="1143000"/>
          </a:xfrm>
        </p:spPr>
        <p:txBody>
          <a:bodyPr/>
          <a:lstStyle/>
          <a:p>
            <a:r>
              <a:rPr lang="en-US" dirty="0"/>
              <a:t>Why are there so many polymorphous loci? </a:t>
            </a:r>
            <a:endParaRPr lang="en-FR" dirty="0"/>
          </a:p>
        </p:txBody>
      </p:sp>
      <p:pic>
        <p:nvPicPr>
          <p:cNvPr id="9" name="Content Placeholder 8">
            <a:extLst>
              <a:ext uri="{FF2B5EF4-FFF2-40B4-BE49-F238E27FC236}">
                <a16:creationId xmlns:a16="http://schemas.microsoft.com/office/drawing/2014/main" id="{64B0759B-2A62-8E4D-BAC7-5BBF44C3451B}"/>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522538"/>
            <a:ext cx="6089650" cy="3213100"/>
          </a:xfrm>
        </p:spPr>
      </p:pic>
      <p:sp>
        <p:nvSpPr>
          <p:cNvPr id="3" name="TextBox 2">
            <a:extLst>
              <a:ext uri="{FF2B5EF4-FFF2-40B4-BE49-F238E27FC236}">
                <a16:creationId xmlns:a16="http://schemas.microsoft.com/office/drawing/2014/main" id="{70CF9599-1648-104D-81D8-10257891BEE4}"/>
              </a:ext>
            </a:extLst>
          </p:cNvPr>
          <p:cNvSpPr txBox="1"/>
          <p:nvPr/>
        </p:nvSpPr>
        <p:spPr>
          <a:xfrm>
            <a:off x="3299463" y="1858617"/>
            <a:ext cx="5580374" cy="369332"/>
          </a:xfrm>
          <a:prstGeom prst="rect">
            <a:avLst/>
          </a:prstGeom>
          <a:noFill/>
        </p:spPr>
        <p:txBody>
          <a:bodyPr wrap="none" rtlCol="0">
            <a:spAutoFit/>
          </a:bodyPr>
          <a:lstStyle/>
          <a:p>
            <a:r>
              <a:rPr lang="en-FR" dirty="0"/>
              <a:t>Stochastic bottleneck: one virus DNA transferred</a:t>
            </a:r>
          </a:p>
        </p:txBody>
      </p:sp>
      <p:sp>
        <p:nvSpPr>
          <p:cNvPr id="4" name="Rectangle 3">
            <a:extLst>
              <a:ext uri="{FF2B5EF4-FFF2-40B4-BE49-F238E27FC236}">
                <a16:creationId xmlns:a16="http://schemas.microsoft.com/office/drawing/2014/main" id="{7AAAED1E-CFF2-0546-A7EB-0984163A0199}"/>
              </a:ext>
            </a:extLst>
          </p:cNvPr>
          <p:cNvSpPr/>
          <p:nvPr/>
        </p:nvSpPr>
        <p:spPr>
          <a:xfrm>
            <a:off x="2067339" y="4055165"/>
            <a:ext cx="2080591" cy="47707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6" name="Rectangle 5">
            <a:extLst>
              <a:ext uri="{FF2B5EF4-FFF2-40B4-BE49-F238E27FC236}">
                <a16:creationId xmlns:a16="http://schemas.microsoft.com/office/drawing/2014/main" id="{2F50BB70-9438-1F40-90E0-E4274A218595}"/>
              </a:ext>
            </a:extLst>
          </p:cNvPr>
          <p:cNvSpPr/>
          <p:nvPr/>
        </p:nvSpPr>
        <p:spPr>
          <a:xfrm>
            <a:off x="4426226" y="4055165"/>
            <a:ext cx="1465004" cy="47707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7" name="Rectangle 6">
            <a:extLst>
              <a:ext uri="{FF2B5EF4-FFF2-40B4-BE49-F238E27FC236}">
                <a16:creationId xmlns:a16="http://schemas.microsoft.com/office/drawing/2014/main" id="{ED09A31E-45B4-D34D-98C4-3D37DB99EC24}"/>
              </a:ext>
            </a:extLst>
          </p:cNvPr>
          <p:cNvSpPr/>
          <p:nvPr/>
        </p:nvSpPr>
        <p:spPr>
          <a:xfrm flipH="1">
            <a:off x="4247019" y="4115836"/>
            <a:ext cx="45719" cy="47707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8" name="Rectangle 7">
            <a:extLst>
              <a:ext uri="{FF2B5EF4-FFF2-40B4-BE49-F238E27FC236}">
                <a16:creationId xmlns:a16="http://schemas.microsoft.com/office/drawing/2014/main" id="{F62B7C1E-6100-764E-AE72-892D0BC7CCE1}"/>
              </a:ext>
            </a:extLst>
          </p:cNvPr>
          <p:cNvSpPr/>
          <p:nvPr/>
        </p:nvSpPr>
        <p:spPr>
          <a:xfrm>
            <a:off x="1743765" y="2556784"/>
            <a:ext cx="4483100" cy="311810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4136892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82480" y="288800"/>
            <a:ext cx="6508750" cy="1143000"/>
          </a:xfrm>
        </p:spPr>
        <p:txBody>
          <a:bodyPr/>
          <a:lstStyle/>
          <a:p>
            <a:r>
              <a:rPr lang="en-US" sz="3200" dirty="0"/>
              <a:t>Markov chain of transmission</a:t>
            </a:r>
            <a:br>
              <a:rPr lang="en-US" sz="3200" dirty="0"/>
            </a:br>
            <a:br>
              <a:rPr lang="en-US" sz="3200" dirty="0"/>
            </a:br>
            <a:r>
              <a:rPr lang="en-US" sz="2400" dirty="0"/>
              <a:t>Assumption: </a:t>
            </a:r>
            <a:r>
              <a:rPr lang="en-US" sz="2400" i="1" dirty="0"/>
              <a:t>t* </a:t>
            </a:r>
            <a:r>
              <a:rPr lang="en-US" sz="2400" dirty="0"/>
              <a:t>&lt;&lt; (1/</a:t>
            </a:r>
            <a:r>
              <a:rPr lang="en-US" sz="2400" i="1" dirty="0"/>
              <a:t>s</a:t>
            </a:r>
            <a:r>
              <a:rPr lang="en-US" sz="2400" dirty="0"/>
              <a:t>)log(</a:t>
            </a:r>
            <a:r>
              <a:rPr lang="en-US" sz="2400" i="1" dirty="0"/>
              <a:t>s</a:t>
            </a:r>
            <a:r>
              <a:rPr lang="en-US" sz="2400" dirty="0"/>
              <a:t>/</a:t>
            </a:r>
            <a:r>
              <a:rPr lang="en-US" sz="2400" i="1" dirty="0">
                <a:latin typeface="Symbol" pitchFamily="2" charset="2"/>
              </a:rPr>
              <a:t>m</a:t>
            </a:r>
            <a:r>
              <a:rPr lang="en-US" sz="2400" dirty="0"/>
              <a:t>)</a:t>
            </a:r>
            <a:endParaRPr lang="en-FR" sz="3200" dirty="0"/>
          </a:p>
        </p:txBody>
      </p:sp>
      <p:pic>
        <p:nvPicPr>
          <p:cNvPr id="12" name="Picture 11">
            <a:extLst>
              <a:ext uri="{FF2B5EF4-FFF2-40B4-BE49-F238E27FC236}">
                <a16:creationId xmlns:a16="http://schemas.microsoft.com/office/drawing/2014/main" id="{BDB044E2-743E-954F-8D2A-EF0412411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96" y="2119352"/>
            <a:ext cx="4613581" cy="851738"/>
          </a:xfrm>
          <a:prstGeom prst="rect">
            <a:avLst/>
          </a:prstGeom>
        </p:spPr>
      </p:pic>
      <p:pic>
        <p:nvPicPr>
          <p:cNvPr id="14" name="Picture 13">
            <a:extLst>
              <a:ext uri="{FF2B5EF4-FFF2-40B4-BE49-F238E27FC236}">
                <a16:creationId xmlns:a16="http://schemas.microsoft.com/office/drawing/2014/main" id="{97F21539-8101-C849-B102-B13EE72B7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159" y="2803593"/>
            <a:ext cx="2130010" cy="737311"/>
          </a:xfrm>
          <a:prstGeom prst="rect">
            <a:avLst/>
          </a:prstGeom>
        </p:spPr>
      </p:pic>
      <p:pic>
        <p:nvPicPr>
          <p:cNvPr id="16" name="Picture 15">
            <a:extLst>
              <a:ext uri="{FF2B5EF4-FFF2-40B4-BE49-F238E27FC236}">
                <a16:creationId xmlns:a16="http://schemas.microsoft.com/office/drawing/2014/main" id="{35076331-1600-C54C-9C92-6AE948B40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450" y="4211413"/>
            <a:ext cx="2769766" cy="957092"/>
          </a:xfrm>
          <a:prstGeom prst="rect">
            <a:avLst/>
          </a:prstGeom>
        </p:spPr>
      </p:pic>
      <p:pic>
        <p:nvPicPr>
          <p:cNvPr id="25" name="Picture 24">
            <a:extLst>
              <a:ext uri="{FF2B5EF4-FFF2-40B4-BE49-F238E27FC236}">
                <a16:creationId xmlns:a16="http://schemas.microsoft.com/office/drawing/2014/main" id="{16DC8E5F-F53D-FE42-8E98-7BCD43B6C6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982" y="5416549"/>
            <a:ext cx="3821880" cy="1170539"/>
          </a:xfrm>
          <a:prstGeom prst="rect">
            <a:avLst/>
          </a:prstGeom>
        </p:spPr>
      </p:pic>
      <p:sp>
        <p:nvSpPr>
          <p:cNvPr id="28" name="Left Brace 27">
            <a:extLst>
              <a:ext uri="{FF2B5EF4-FFF2-40B4-BE49-F238E27FC236}">
                <a16:creationId xmlns:a16="http://schemas.microsoft.com/office/drawing/2014/main" id="{E27D148A-6E9E-064F-A1A6-35248D4D2E07}"/>
              </a:ext>
            </a:extLst>
          </p:cNvPr>
          <p:cNvSpPr/>
          <p:nvPr/>
        </p:nvSpPr>
        <p:spPr>
          <a:xfrm>
            <a:off x="707837" y="2501660"/>
            <a:ext cx="240962" cy="79363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FR"/>
          </a:p>
        </p:txBody>
      </p:sp>
      <p:sp>
        <p:nvSpPr>
          <p:cNvPr id="29" name="Curved Right Arrow 28">
            <a:extLst>
              <a:ext uri="{FF2B5EF4-FFF2-40B4-BE49-F238E27FC236}">
                <a16:creationId xmlns:a16="http://schemas.microsoft.com/office/drawing/2014/main" id="{0BC4EA20-2E19-C149-8127-67C98BC751A5}"/>
              </a:ext>
            </a:extLst>
          </p:cNvPr>
          <p:cNvSpPr/>
          <p:nvPr/>
        </p:nvSpPr>
        <p:spPr>
          <a:xfrm>
            <a:off x="189783" y="2901949"/>
            <a:ext cx="457199" cy="1898651"/>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grpSp>
        <p:nvGrpSpPr>
          <p:cNvPr id="6" name="Group 5">
            <a:extLst>
              <a:ext uri="{FF2B5EF4-FFF2-40B4-BE49-F238E27FC236}">
                <a16:creationId xmlns:a16="http://schemas.microsoft.com/office/drawing/2014/main" id="{60F0029E-5273-BD48-ADCE-7BE1BBA71BE1}"/>
              </a:ext>
            </a:extLst>
          </p:cNvPr>
          <p:cNvGrpSpPr/>
          <p:nvPr/>
        </p:nvGrpSpPr>
        <p:grpSpPr>
          <a:xfrm>
            <a:off x="2260256" y="2043061"/>
            <a:ext cx="4700798" cy="1086929"/>
            <a:chOff x="1976047" y="2104845"/>
            <a:chExt cx="4700798" cy="1086929"/>
          </a:xfrm>
        </p:grpSpPr>
        <p:sp>
          <p:nvSpPr>
            <p:cNvPr id="38" name="Freeform 37">
              <a:extLst>
                <a:ext uri="{FF2B5EF4-FFF2-40B4-BE49-F238E27FC236}">
                  <a16:creationId xmlns:a16="http://schemas.microsoft.com/office/drawing/2014/main" id="{D1F8283F-C542-A34A-B62B-7EF99733C621}"/>
                </a:ext>
              </a:extLst>
            </p:cNvPr>
            <p:cNvSpPr/>
            <p:nvPr/>
          </p:nvSpPr>
          <p:spPr>
            <a:xfrm>
              <a:off x="2160329" y="2104845"/>
              <a:ext cx="4516516" cy="1086929"/>
            </a:xfrm>
            <a:custGeom>
              <a:avLst/>
              <a:gdLst>
                <a:gd name="connsiteX0" fmla="*/ 17253 w 4589253"/>
                <a:gd name="connsiteY0" fmla="*/ 293298 h 1086929"/>
                <a:gd name="connsiteX1" fmla="*/ 0 w 4589253"/>
                <a:gd name="connsiteY1" fmla="*/ 0 h 1086929"/>
                <a:gd name="connsiteX2" fmla="*/ 4589253 w 4589253"/>
                <a:gd name="connsiteY2" fmla="*/ 0 h 1086929"/>
                <a:gd name="connsiteX3" fmla="*/ 4589253 w 4589253"/>
                <a:gd name="connsiteY3" fmla="*/ 1086929 h 1086929"/>
              </a:gdLst>
              <a:ahLst/>
              <a:cxnLst>
                <a:cxn ang="0">
                  <a:pos x="connsiteX0" y="connsiteY0"/>
                </a:cxn>
                <a:cxn ang="0">
                  <a:pos x="connsiteX1" y="connsiteY1"/>
                </a:cxn>
                <a:cxn ang="0">
                  <a:pos x="connsiteX2" y="connsiteY2"/>
                </a:cxn>
                <a:cxn ang="0">
                  <a:pos x="connsiteX3" y="connsiteY3"/>
                </a:cxn>
              </a:cxnLst>
              <a:rect l="l" t="t" r="r" b="b"/>
              <a:pathLst>
                <a:path w="4589253" h="1086929">
                  <a:moveTo>
                    <a:pt x="17253" y="293298"/>
                  </a:moveTo>
                  <a:lnTo>
                    <a:pt x="0" y="0"/>
                  </a:lnTo>
                  <a:lnTo>
                    <a:pt x="4589253" y="0"/>
                  </a:lnTo>
                  <a:lnTo>
                    <a:pt x="4589253" y="1086929"/>
                  </a:lnTo>
                </a:path>
              </a:pathLst>
            </a:custGeom>
            <a:noFill/>
            <a:ln w="15875">
              <a:solidFill>
                <a:srgbClr val="0070C0"/>
              </a:solidFill>
              <a:prstDash val="dash"/>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cxnSp>
          <p:nvCxnSpPr>
            <p:cNvPr id="43" name="Straight Connector 42">
              <a:extLst>
                <a:ext uri="{FF2B5EF4-FFF2-40B4-BE49-F238E27FC236}">
                  <a16:creationId xmlns:a16="http://schemas.microsoft.com/office/drawing/2014/main" id="{51790D09-C67E-BF4C-8099-807FD30C5B2E}"/>
                </a:ext>
              </a:extLst>
            </p:cNvPr>
            <p:cNvCxnSpPr/>
            <p:nvPr/>
          </p:nvCxnSpPr>
          <p:spPr>
            <a:xfrm>
              <a:off x="1976047" y="2398142"/>
              <a:ext cx="374532"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396FA261-29F2-1942-9026-997A6A7BC2CE}"/>
              </a:ext>
            </a:extLst>
          </p:cNvPr>
          <p:cNvGrpSpPr/>
          <p:nvPr/>
        </p:nvGrpSpPr>
        <p:grpSpPr>
          <a:xfrm>
            <a:off x="4364479" y="2840164"/>
            <a:ext cx="2381377" cy="1514776"/>
            <a:chOff x="3336855" y="2773431"/>
            <a:chExt cx="3409002" cy="1643294"/>
          </a:xfrm>
        </p:grpSpPr>
        <p:cxnSp>
          <p:nvCxnSpPr>
            <p:cNvPr id="34" name="Straight Arrow Connector 33">
              <a:extLst>
                <a:ext uri="{FF2B5EF4-FFF2-40B4-BE49-F238E27FC236}">
                  <a16:creationId xmlns:a16="http://schemas.microsoft.com/office/drawing/2014/main" id="{8F6B9C00-1A10-574F-8EBD-CAC1465C37E0}"/>
                </a:ext>
              </a:extLst>
            </p:cNvPr>
            <p:cNvCxnSpPr>
              <a:cxnSpLocks/>
            </p:cNvCxnSpPr>
            <p:nvPr/>
          </p:nvCxnSpPr>
          <p:spPr>
            <a:xfrm>
              <a:off x="3524121" y="2773431"/>
              <a:ext cx="3221736" cy="1643294"/>
            </a:xfrm>
            <a:prstGeom prst="straightConnector1">
              <a:avLst/>
            </a:prstGeom>
            <a:ln w="19050">
              <a:solidFill>
                <a:schemeClr val="accent2">
                  <a:lumMod val="50000"/>
                  <a:lumOff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124DB1A-E553-D049-843C-28DE4C326128}"/>
                </a:ext>
              </a:extLst>
            </p:cNvPr>
            <p:cNvCxnSpPr/>
            <p:nvPr/>
          </p:nvCxnSpPr>
          <p:spPr>
            <a:xfrm>
              <a:off x="3336855" y="2773431"/>
              <a:ext cx="3745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88BC940A-DB7A-B84E-B0E8-0ADDC2FAD415}"/>
              </a:ext>
            </a:extLst>
          </p:cNvPr>
          <p:cNvSpPr txBox="1"/>
          <p:nvPr/>
        </p:nvSpPr>
        <p:spPr>
          <a:xfrm>
            <a:off x="331923" y="1570744"/>
            <a:ext cx="3821880" cy="338554"/>
          </a:xfrm>
          <a:prstGeom prst="rect">
            <a:avLst/>
          </a:prstGeom>
          <a:noFill/>
        </p:spPr>
        <p:txBody>
          <a:bodyPr wrap="none" rtlCol="0">
            <a:spAutoFit/>
          </a:bodyPr>
          <a:lstStyle/>
          <a:p>
            <a:r>
              <a:rPr lang="en-US" sz="1600" dirty="0">
                <a:solidFill>
                  <a:srgbClr val="FF0000"/>
                </a:solidFill>
              </a:rPr>
              <a:t>Probability of receiving mutant allele</a:t>
            </a:r>
            <a:endParaRPr lang="ru-RU" sz="1600" dirty="0">
              <a:solidFill>
                <a:srgbClr val="FF0000"/>
              </a:solidFill>
            </a:endParaRPr>
          </a:p>
        </p:txBody>
      </p:sp>
      <p:cxnSp>
        <p:nvCxnSpPr>
          <p:cNvPr id="7" name="Straight Arrow Connector 6">
            <a:extLst>
              <a:ext uri="{FF2B5EF4-FFF2-40B4-BE49-F238E27FC236}">
                <a16:creationId xmlns:a16="http://schemas.microsoft.com/office/drawing/2014/main" id="{51942D32-CA98-1144-AC36-CA761FBC68BA}"/>
              </a:ext>
            </a:extLst>
          </p:cNvPr>
          <p:cNvCxnSpPr/>
          <p:nvPr/>
        </p:nvCxnSpPr>
        <p:spPr>
          <a:xfrm>
            <a:off x="1625707" y="1893178"/>
            <a:ext cx="318172" cy="45875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60C00CED-CDD6-9841-B44D-CD93C388C2C9}"/>
              </a:ext>
            </a:extLst>
          </p:cNvPr>
          <p:cNvGrpSpPr/>
          <p:nvPr/>
        </p:nvGrpSpPr>
        <p:grpSpPr>
          <a:xfrm>
            <a:off x="2467794" y="3314186"/>
            <a:ext cx="2290285" cy="307777"/>
            <a:chOff x="2171230" y="3635466"/>
            <a:chExt cx="2290285" cy="307777"/>
          </a:xfrm>
        </p:grpSpPr>
        <p:sp>
          <p:nvSpPr>
            <p:cNvPr id="5" name="Rectangle 4">
              <a:extLst>
                <a:ext uri="{FF2B5EF4-FFF2-40B4-BE49-F238E27FC236}">
                  <a16:creationId xmlns:a16="http://schemas.microsoft.com/office/drawing/2014/main" id="{07E1F31D-68A7-F346-B2AD-E72DDE240CD6}"/>
                </a:ext>
              </a:extLst>
            </p:cNvPr>
            <p:cNvSpPr/>
            <p:nvPr/>
          </p:nvSpPr>
          <p:spPr>
            <a:xfrm>
              <a:off x="2415762" y="3635466"/>
              <a:ext cx="2045753" cy="307777"/>
            </a:xfrm>
            <a:prstGeom prst="rect">
              <a:avLst/>
            </a:prstGeom>
          </p:spPr>
          <p:txBody>
            <a:bodyPr wrap="none">
              <a:spAutoFit/>
            </a:bodyPr>
            <a:lstStyle/>
            <a:p>
              <a:r>
                <a:rPr lang="en-US" sz="1400" dirty="0">
                  <a:solidFill>
                    <a:srgbClr val="FF0000"/>
                  </a:solidFill>
                </a:rPr>
                <a:t>time of transmission t*</a:t>
              </a:r>
              <a:endParaRPr lang="en-FR" sz="1400" dirty="0">
                <a:solidFill>
                  <a:srgbClr val="FF0000"/>
                </a:solidFill>
              </a:endParaRPr>
            </a:p>
          </p:txBody>
        </p:sp>
        <p:cxnSp>
          <p:nvCxnSpPr>
            <p:cNvPr id="33" name="Straight Arrow Connector 32">
              <a:extLst>
                <a:ext uri="{FF2B5EF4-FFF2-40B4-BE49-F238E27FC236}">
                  <a16:creationId xmlns:a16="http://schemas.microsoft.com/office/drawing/2014/main" id="{081D099E-CE54-F542-B7DA-6A5E7782D3F1}"/>
                </a:ext>
              </a:extLst>
            </p:cNvPr>
            <p:cNvCxnSpPr>
              <a:cxnSpLocks/>
              <a:stCxn id="5" idx="1"/>
            </p:cNvCxnSpPr>
            <p:nvPr/>
          </p:nvCxnSpPr>
          <p:spPr>
            <a:xfrm flipH="1" flipV="1">
              <a:off x="2171230" y="3707645"/>
              <a:ext cx="244532" cy="817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929AD13A-FC1A-A64A-9C22-F30F115C6C81}"/>
              </a:ext>
            </a:extLst>
          </p:cNvPr>
          <p:cNvGrpSpPr/>
          <p:nvPr/>
        </p:nvGrpSpPr>
        <p:grpSpPr>
          <a:xfrm>
            <a:off x="5662884" y="2057400"/>
            <a:ext cx="2998037" cy="3146589"/>
            <a:chOff x="5662884" y="2057400"/>
            <a:chExt cx="2998037" cy="3146589"/>
          </a:xfrm>
        </p:grpSpPr>
        <p:pic>
          <p:nvPicPr>
            <p:cNvPr id="31" name="Content Placeholder 7">
              <a:extLst>
                <a:ext uri="{FF2B5EF4-FFF2-40B4-BE49-F238E27FC236}">
                  <a16:creationId xmlns:a16="http://schemas.microsoft.com/office/drawing/2014/main" id="{7566BF24-CD0B-464D-A30A-76CF907784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3317" y="2286252"/>
              <a:ext cx="2872496" cy="2829363"/>
            </a:xfrm>
            <a:prstGeom prst="rect">
              <a:avLst/>
            </a:prstGeom>
            <a:effectLst>
              <a:outerShdw blurRad="50800" dist="50800" dir="5400000" algn="ctr" rotWithShape="0">
                <a:srgbClr val="000000">
                  <a:alpha val="0"/>
                </a:srgbClr>
              </a:outerShdw>
            </a:effectLst>
          </p:spPr>
        </p:pic>
        <p:sp>
          <p:nvSpPr>
            <p:cNvPr id="32" name="Rectangle 31">
              <a:extLst>
                <a:ext uri="{FF2B5EF4-FFF2-40B4-BE49-F238E27FC236}">
                  <a16:creationId xmlns:a16="http://schemas.microsoft.com/office/drawing/2014/main" id="{D67A9BE8-1286-1E4C-8214-0226AD912417}"/>
                </a:ext>
              </a:extLst>
            </p:cNvPr>
            <p:cNvSpPr/>
            <p:nvPr/>
          </p:nvSpPr>
          <p:spPr>
            <a:xfrm>
              <a:off x="5662884" y="2057400"/>
              <a:ext cx="2998037" cy="3146589"/>
            </a:xfrm>
            <a:prstGeom prst="rect">
              <a:avLst/>
            </a:prstGeom>
            <a:solidFill>
              <a:srgbClr val="92D050">
                <a:alpha val="2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grpSp>
        <p:nvGrpSpPr>
          <p:cNvPr id="13" name="Group 12">
            <a:extLst>
              <a:ext uri="{FF2B5EF4-FFF2-40B4-BE49-F238E27FC236}">
                <a16:creationId xmlns:a16="http://schemas.microsoft.com/office/drawing/2014/main" id="{3C3777C8-F120-664E-88C1-30096AFA67B8}"/>
              </a:ext>
            </a:extLst>
          </p:cNvPr>
          <p:cNvGrpSpPr/>
          <p:nvPr/>
        </p:nvGrpSpPr>
        <p:grpSpPr>
          <a:xfrm>
            <a:off x="4700104" y="4732971"/>
            <a:ext cx="2045753" cy="1303824"/>
            <a:chOff x="4700104" y="4732971"/>
            <a:chExt cx="2045753" cy="1303824"/>
          </a:xfrm>
        </p:grpSpPr>
        <p:cxnSp>
          <p:nvCxnSpPr>
            <p:cNvPr id="36" name="Straight Arrow Connector 35">
              <a:extLst>
                <a:ext uri="{FF2B5EF4-FFF2-40B4-BE49-F238E27FC236}">
                  <a16:creationId xmlns:a16="http://schemas.microsoft.com/office/drawing/2014/main" id="{606B89DA-2A5C-8240-99D5-59B54EB3BA5B}"/>
                </a:ext>
              </a:extLst>
            </p:cNvPr>
            <p:cNvCxnSpPr>
              <a:cxnSpLocks/>
            </p:cNvCxnSpPr>
            <p:nvPr/>
          </p:nvCxnSpPr>
          <p:spPr>
            <a:xfrm flipV="1">
              <a:off x="6517819" y="4732971"/>
              <a:ext cx="0" cy="98757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AA293FA-6138-5F48-AEA5-5281C34FFF0D}"/>
                </a:ext>
              </a:extLst>
            </p:cNvPr>
            <p:cNvSpPr/>
            <p:nvPr/>
          </p:nvSpPr>
          <p:spPr>
            <a:xfrm>
              <a:off x="4700104" y="5729018"/>
              <a:ext cx="2045753" cy="307777"/>
            </a:xfrm>
            <a:prstGeom prst="rect">
              <a:avLst/>
            </a:prstGeom>
          </p:spPr>
          <p:txBody>
            <a:bodyPr wrap="none">
              <a:spAutoFit/>
            </a:bodyPr>
            <a:lstStyle/>
            <a:p>
              <a:r>
                <a:rPr lang="en-US" sz="1400" dirty="0">
                  <a:solidFill>
                    <a:srgbClr val="FF0000"/>
                  </a:solidFill>
                </a:rPr>
                <a:t>time of transmission t*</a:t>
              </a:r>
              <a:endParaRPr lang="en-FR" sz="1400" dirty="0">
                <a:solidFill>
                  <a:srgbClr val="FF0000"/>
                </a:solidFill>
              </a:endParaRPr>
            </a:p>
          </p:txBody>
        </p:sp>
      </p:grpSp>
    </p:spTree>
    <p:extLst>
      <p:ext uri="{BB962C8B-B14F-4D97-AF65-F5344CB8AC3E}">
        <p14:creationId xmlns:p14="http://schemas.microsoft.com/office/powerpoint/2010/main" val="400179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dissolve">
                                      <p:cBhvr>
                                        <p:cTn id="33" dur="500"/>
                                        <p:tgtEl>
                                          <p:spTgt spid="2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dissolv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dissolv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7AFF27D-2896-4840-B1EE-92FBC89E9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02" y="2661314"/>
            <a:ext cx="3555135" cy="3374670"/>
          </a:xfrm>
          <a:prstGeom prst="rect">
            <a:avLst/>
          </a:prstGeom>
        </p:spPr>
      </p:pic>
      <p:pic>
        <p:nvPicPr>
          <p:cNvPr id="5" name="Picture 4">
            <a:extLst>
              <a:ext uri="{FF2B5EF4-FFF2-40B4-BE49-F238E27FC236}">
                <a16:creationId xmlns:a16="http://schemas.microsoft.com/office/drawing/2014/main" id="{35282DF1-77F0-AD4C-81FC-429ED3A12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40" y="2634019"/>
            <a:ext cx="3555135" cy="3377821"/>
          </a:xfrm>
          <a:prstGeom prst="rect">
            <a:avLst/>
          </a:prstGeom>
        </p:spPr>
      </p:pic>
      <p:sp>
        <p:nvSpPr>
          <p:cNvPr id="7" name="Title 1">
            <a:extLst>
              <a:ext uri="{FF2B5EF4-FFF2-40B4-BE49-F238E27FC236}">
                <a16:creationId xmlns:a16="http://schemas.microsoft.com/office/drawing/2014/main" id="{D9CB3E63-227C-2142-90E7-669FAE69E355}"/>
              </a:ext>
            </a:extLst>
          </p:cNvPr>
          <p:cNvSpPr txBox="1">
            <a:spLocks/>
          </p:cNvSpPr>
          <p:nvPr/>
        </p:nvSpPr>
        <p:spPr>
          <a:xfrm>
            <a:off x="411432" y="822016"/>
            <a:ext cx="7325486"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sz="3200" dirty="0"/>
              <a:t>The model predict high frequency of polymorphous sites in the long term</a:t>
            </a:r>
            <a:endParaRPr lang="en-FR" sz="3200" dirty="0"/>
          </a:p>
        </p:txBody>
      </p:sp>
      <p:sp>
        <p:nvSpPr>
          <p:cNvPr id="4" name="TextBox 3">
            <a:extLst>
              <a:ext uri="{FF2B5EF4-FFF2-40B4-BE49-F238E27FC236}">
                <a16:creationId xmlns:a16="http://schemas.microsoft.com/office/drawing/2014/main" id="{2CBE18AE-4DF0-3343-BA5B-AF425EA42FCD}"/>
              </a:ext>
            </a:extLst>
          </p:cNvPr>
          <p:cNvSpPr txBox="1"/>
          <p:nvPr/>
        </p:nvSpPr>
        <p:spPr>
          <a:xfrm rot="16200000">
            <a:off x="-1246714" y="4479235"/>
            <a:ext cx="3685624" cy="369332"/>
          </a:xfrm>
          <a:prstGeom prst="rect">
            <a:avLst/>
          </a:prstGeom>
          <a:noFill/>
        </p:spPr>
        <p:txBody>
          <a:bodyPr wrap="none" rtlCol="0">
            <a:spAutoFit/>
          </a:bodyPr>
          <a:lstStyle/>
          <a:p>
            <a:r>
              <a:rPr lang="en-FR" dirty="0"/>
              <a:t>Freuency of polymorphous sites</a:t>
            </a:r>
          </a:p>
        </p:txBody>
      </p:sp>
    </p:spTree>
    <p:extLst>
      <p:ext uri="{BB962C8B-B14F-4D97-AF65-F5344CB8AC3E}">
        <p14:creationId xmlns:p14="http://schemas.microsoft.com/office/powerpoint/2010/main" val="356077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606425" y="450597"/>
            <a:ext cx="6508750" cy="1143000"/>
          </a:xfrm>
        </p:spPr>
        <p:txBody>
          <a:bodyPr/>
          <a:lstStyle/>
          <a:p>
            <a:r>
              <a:rPr lang="en-US" dirty="0"/>
              <a:t>Model 2: Co-infection from two sources</a:t>
            </a:r>
            <a:endParaRPr lang="en-FR" dirty="0"/>
          </a:p>
        </p:txBody>
      </p:sp>
      <p:pic>
        <p:nvPicPr>
          <p:cNvPr id="4" name="Content Placeholder 8">
            <a:extLst>
              <a:ext uri="{FF2B5EF4-FFF2-40B4-BE49-F238E27FC236}">
                <a16:creationId xmlns:a16="http://schemas.microsoft.com/office/drawing/2014/main" id="{2BE78FE8-4A90-8D42-A4F1-B506C87B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182" y="2332407"/>
            <a:ext cx="6088936" cy="3213605"/>
          </a:xfrm>
          <a:prstGeom prst="rect">
            <a:avLst/>
          </a:prstGeom>
        </p:spPr>
      </p:pic>
      <p:sp>
        <p:nvSpPr>
          <p:cNvPr id="3" name="Oval 2">
            <a:extLst>
              <a:ext uri="{FF2B5EF4-FFF2-40B4-BE49-F238E27FC236}">
                <a16:creationId xmlns:a16="http://schemas.microsoft.com/office/drawing/2014/main" id="{D93BEC59-2ADF-6D4A-AD4C-94F427FA19D4}"/>
              </a:ext>
            </a:extLst>
          </p:cNvPr>
          <p:cNvSpPr/>
          <p:nvPr/>
        </p:nvSpPr>
        <p:spPr>
          <a:xfrm>
            <a:off x="3834296" y="3634409"/>
            <a:ext cx="3380822" cy="914400"/>
          </a:xfrm>
          <a:prstGeom prst="ellipse">
            <a:avLst/>
          </a:prstGeom>
          <a:no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260602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C735CE-5985-7D42-AC6E-B1D2BD583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8" y="3342758"/>
            <a:ext cx="7089071" cy="1153042"/>
          </a:xfrm>
          <a:prstGeom prst="rect">
            <a:avLst/>
          </a:prstGeom>
        </p:spPr>
      </p:pic>
      <p:pic>
        <p:nvPicPr>
          <p:cNvPr id="8" name="Picture 7">
            <a:extLst>
              <a:ext uri="{FF2B5EF4-FFF2-40B4-BE49-F238E27FC236}">
                <a16:creationId xmlns:a16="http://schemas.microsoft.com/office/drawing/2014/main" id="{5F848E63-4511-1E48-AEBE-48ABC9709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81" y="5074669"/>
            <a:ext cx="7313588" cy="872081"/>
          </a:xfrm>
          <a:prstGeom prst="rect">
            <a:avLst/>
          </a:prstGeom>
        </p:spPr>
      </p:pic>
      <p:pic>
        <p:nvPicPr>
          <p:cNvPr id="9" name="Picture 8">
            <a:extLst>
              <a:ext uri="{FF2B5EF4-FFF2-40B4-BE49-F238E27FC236}">
                <a16:creationId xmlns:a16="http://schemas.microsoft.com/office/drawing/2014/main" id="{7E1E4CE2-2D06-D444-9D7D-793DBDA93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399" y="2638500"/>
            <a:ext cx="3814725" cy="704257"/>
          </a:xfrm>
          <a:prstGeom prst="rect">
            <a:avLst/>
          </a:prstGeom>
        </p:spPr>
      </p:pic>
      <p:cxnSp>
        <p:nvCxnSpPr>
          <p:cNvPr id="11" name="Straight Arrow Connector 10">
            <a:extLst>
              <a:ext uri="{FF2B5EF4-FFF2-40B4-BE49-F238E27FC236}">
                <a16:creationId xmlns:a16="http://schemas.microsoft.com/office/drawing/2014/main" id="{321E6A86-058C-FB46-9AF7-89D3E6F8D25E}"/>
              </a:ext>
            </a:extLst>
          </p:cNvPr>
          <p:cNvCxnSpPr/>
          <p:nvPr/>
        </p:nvCxnSpPr>
        <p:spPr>
          <a:xfrm>
            <a:off x="3454400" y="4495800"/>
            <a:ext cx="0" cy="399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CDB2B284-1CCE-424B-AF2A-D912E738FA76}"/>
              </a:ext>
            </a:extLst>
          </p:cNvPr>
          <p:cNvSpPr/>
          <p:nvPr/>
        </p:nvSpPr>
        <p:spPr>
          <a:xfrm>
            <a:off x="7061200" y="5523315"/>
            <a:ext cx="723900" cy="35019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cxnSp>
        <p:nvCxnSpPr>
          <p:cNvPr id="15" name="Straight Connector 14">
            <a:extLst>
              <a:ext uri="{FF2B5EF4-FFF2-40B4-BE49-F238E27FC236}">
                <a16:creationId xmlns:a16="http://schemas.microsoft.com/office/drawing/2014/main" id="{E1C0699F-54AC-E145-9F18-2E55AFC65E81}"/>
              </a:ext>
            </a:extLst>
          </p:cNvPr>
          <p:cNvCxnSpPr>
            <a:cxnSpLocks/>
          </p:cNvCxnSpPr>
          <p:nvPr/>
        </p:nvCxnSpPr>
        <p:spPr>
          <a:xfrm flipV="1">
            <a:off x="2178424" y="2763889"/>
            <a:ext cx="2545976" cy="5518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9C40775-7CED-9D4E-A884-2D3893DF755D}"/>
              </a:ext>
            </a:extLst>
          </p:cNvPr>
          <p:cNvCxnSpPr>
            <a:cxnSpLocks/>
          </p:cNvCxnSpPr>
          <p:nvPr/>
        </p:nvCxnSpPr>
        <p:spPr>
          <a:xfrm flipH="1" flipV="1">
            <a:off x="2132852" y="2763888"/>
            <a:ext cx="2439148" cy="42647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3DBD44AB-C576-2345-8B64-D42F4295198F}"/>
              </a:ext>
            </a:extLst>
          </p:cNvPr>
          <p:cNvSpPr txBox="1">
            <a:spLocks/>
          </p:cNvSpPr>
          <p:nvPr/>
        </p:nvSpPr>
        <p:spPr>
          <a:xfrm>
            <a:off x="606425" y="450597"/>
            <a:ext cx="6508750"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a:t>Model 2: Superinfection from two sources</a:t>
            </a:r>
            <a:endParaRPr lang="en-FR" dirty="0"/>
          </a:p>
        </p:txBody>
      </p:sp>
      <p:sp>
        <p:nvSpPr>
          <p:cNvPr id="3" name="TextBox 2">
            <a:extLst>
              <a:ext uri="{FF2B5EF4-FFF2-40B4-BE49-F238E27FC236}">
                <a16:creationId xmlns:a16="http://schemas.microsoft.com/office/drawing/2014/main" id="{E7D3952F-9808-2040-8A35-523151B61A7D}"/>
              </a:ext>
            </a:extLst>
          </p:cNvPr>
          <p:cNvSpPr txBox="1"/>
          <p:nvPr/>
        </p:nvSpPr>
        <p:spPr>
          <a:xfrm>
            <a:off x="4479235" y="1696278"/>
            <a:ext cx="3530134" cy="369332"/>
          </a:xfrm>
          <a:prstGeom prst="rect">
            <a:avLst/>
          </a:prstGeom>
          <a:noFill/>
        </p:spPr>
        <p:txBody>
          <a:bodyPr wrap="none" rtlCol="0">
            <a:spAutoFit/>
          </a:bodyPr>
          <a:lstStyle/>
          <a:p>
            <a:r>
              <a:rPr lang="en-FR" dirty="0"/>
              <a:t>q probability of superinfection</a:t>
            </a:r>
          </a:p>
        </p:txBody>
      </p:sp>
    </p:spTree>
    <p:extLst>
      <p:ext uri="{BB962C8B-B14F-4D97-AF65-F5344CB8AC3E}">
        <p14:creationId xmlns:p14="http://schemas.microsoft.com/office/powerpoint/2010/main" val="2821150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6FE9-DD1C-224B-87A4-558F4393A647}"/>
              </a:ext>
            </a:extLst>
          </p:cNvPr>
          <p:cNvSpPr>
            <a:spLocks noGrp="1"/>
          </p:cNvSpPr>
          <p:nvPr>
            <p:ph type="title" idx="4294967295"/>
          </p:nvPr>
        </p:nvSpPr>
        <p:spPr>
          <a:xfrm>
            <a:off x="357808" y="579437"/>
            <a:ext cx="7739269" cy="1143000"/>
          </a:xfrm>
        </p:spPr>
        <p:txBody>
          <a:bodyPr/>
          <a:lstStyle/>
          <a:p>
            <a:r>
              <a:rPr lang="en-US" dirty="0"/>
              <a:t>Rare superinfections kill mutants</a:t>
            </a:r>
            <a:endParaRPr lang="en-FR" dirty="0"/>
          </a:p>
        </p:txBody>
      </p:sp>
      <p:pic>
        <p:nvPicPr>
          <p:cNvPr id="5" name="Picture 4">
            <a:extLst>
              <a:ext uri="{FF2B5EF4-FFF2-40B4-BE49-F238E27FC236}">
                <a16:creationId xmlns:a16="http://schemas.microsoft.com/office/drawing/2014/main" id="{41046F67-DD59-5245-95BA-816BB2B00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33" y="2732380"/>
            <a:ext cx="6965576" cy="3214881"/>
          </a:xfrm>
          <a:prstGeom prst="rect">
            <a:avLst/>
          </a:prstGeom>
        </p:spPr>
      </p:pic>
      <p:sp>
        <p:nvSpPr>
          <p:cNvPr id="4" name="Rectangle 3">
            <a:extLst>
              <a:ext uri="{FF2B5EF4-FFF2-40B4-BE49-F238E27FC236}">
                <a16:creationId xmlns:a16="http://schemas.microsoft.com/office/drawing/2014/main" id="{936F4F7B-E78F-4644-A95D-BDE850D37A4B}"/>
              </a:ext>
            </a:extLst>
          </p:cNvPr>
          <p:cNvSpPr/>
          <p:nvPr/>
        </p:nvSpPr>
        <p:spPr>
          <a:xfrm>
            <a:off x="4187687" y="2732380"/>
            <a:ext cx="3670852" cy="32148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262670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803189" y="409018"/>
            <a:ext cx="6508750" cy="1143000"/>
          </a:xfrm>
        </p:spPr>
        <p:txBody>
          <a:bodyPr/>
          <a:lstStyle/>
          <a:p>
            <a:r>
              <a:rPr lang="en-US" dirty="0"/>
              <a:t>Conclusion</a:t>
            </a:r>
            <a:r>
              <a:rPr lang="ru-RU" dirty="0"/>
              <a:t> 1  </a:t>
            </a:r>
            <a:endParaRPr lang="en-FR" dirty="0"/>
          </a:p>
        </p:txBody>
      </p:sp>
      <p:sp>
        <p:nvSpPr>
          <p:cNvPr id="4" name="Content Placeholder 3">
            <a:extLst>
              <a:ext uri="{FF2B5EF4-FFF2-40B4-BE49-F238E27FC236}">
                <a16:creationId xmlns:a16="http://schemas.microsoft.com/office/drawing/2014/main" id="{84E91F2B-8860-134E-9208-1EF82CAEB168}"/>
              </a:ext>
            </a:extLst>
          </p:cNvPr>
          <p:cNvSpPr>
            <a:spLocks noGrp="1"/>
          </p:cNvSpPr>
          <p:nvPr>
            <p:ph idx="4294967295"/>
          </p:nvPr>
        </p:nvSpPr>
        <p:spPr>
          <a:xfrm>
            <a:off x="803189" y="2172730"/>
            <a:ext cx="6508750" cy="3916363"/>
          </a:xfrm>
        </p:spPr>
        <p:txBody>
          <a:bodyPr>
            <a:normAutofit fontScale="92500"/>
          </a:bodyPr>
          <a:lstStyle/>
          <a:p>
            <a:r>
              <a:rPr lang="en-US" dirty="0"/>
              <a:t>High polymorphism at a site can be explained by reversion of mutant alleles (virus adaptation to  host)</a:t>
            </a:r>
            <a:endParaRPr lang="ru-RU" dirty="0"/>
          </a:p>
          <a:p>
            <a:r>
              <a:rPr lang="en-US" dirty="0"/>
              <a:t>Without co-infection, the bottleneck of transmission turns off selection and favors accumulation of mutant alleles along the transmission chain</a:t>
            </a:r>
            <a:endParaRPr lang="ru-RU" dirty="0"/>
          </a:p>
          <a:p>
            <a:r>
              <a:rPr lang="en-US" dirty="0"/>
              <a:t> 10% of superinfection is enough to suppress it due to competition between mutant and wild type inoculum</a:t>
            </a:r>
            <a:endParaRPr lang="ru-RU" dirty="0"/>
          </a:p>
          <a:p>
            <a:r>
              <a:rPr lang="en-US" dirty="0"/>
              <a:t>Where do so many polymorphous sites come from?</a:t>
            </a:r>
            <a:endParaRPr lang="ru-RU" dirty="0"/>
          </a:p>
          <a:p>
            <a:endParaRPr lang="en-FR" dirty="0"/>
          </a:p>
        </p:txBody>
      </p:sp>
    </p:spTree>
    <p:extLst>
      <p:ext uri="{BB962C8B-B14F-4D97-AF65-F5344CB8AC3E}">
        <p14:creationId xmlns:p14="http://schemas.microsoft.com/office/powerpoint/2010/main" val="540036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5B79-294C-D14A-90EA-3088FC123769}"/>
              </a:ext>
            </a:extLst>
          </p:cNvPr>
          <p:cNvSpPr>
            <a:spLocks noGrp="1"/>
          </p:cNvSpPr>
          <p:nvPr>
            <p:ph type="title" idx="4294967295"/>
          </p:nvPr>
        </p:nvSpPr>
        <p:spPr>
          <a:xfrm>
            <a:off x="914400" y="593769"/>
            <a:ext cx="6508750" cy="1143000"/>
          </a:xfrm>
        </p:spPr>
        <p:txBody>
          <a:bodyPr/>
          <a:lstStyle/>
          <a:p>
            <a:r>
              <a:rPr lang="ru-RU" dirty="0"/>
              <a:t>Приложение к ВИЧ</a:t>
            </a:r>
            <a:endParaRPr lang="en-FR" dirty="0"/>
          </a:p>
        </p:txBody>
      </p:sp>
      <p:sp>
        <p:nvSpPr>
          <p:cNvPr id="3" name="Content Placeholder 2">
            <a:extLst>
              <a:ext uri="{FF2B5EF4-FFF2-40B4-BE49-F238E27FC236}">
                <a16:creationId xmlns:a16="http://schemas.microsoft.com/office/drawing/2014/main" id="{964ABEA2-828B-AA44-B976-81881A95535C}"/>
              </a:ext>
            </a:extLst>
          </p:cNvPr>
          <p:cNvSpPr>
            <a:spLocks noGrp="1"/>
          </p:cNvSpPr>
          <p:nvPr>
            <p:ph idx="4294967295"/>
          </p:nvPr>
        </p:nvSpPr>
        <p:spPr>
          <a:xfrm>
            <a:off x="914400" y="2494006"/>
            <a:ext cx="6508750" cy="3916363"/>
          </a:xfrm>
        </p:spPr>
        <p:txBody>
          <a:bodyPr/>
          <a:lstStyle/>
          <a:p>
            <a:r>
              <a:rPr lang="ru-RU" dirty="0"/>
              <a:t>Высокая скорость эволюции в нелеченых</a:t>
            </a:r>
            <a:endParaRPr lang="en-FR" dirty="0"/>
          </a:p>
          <a:p>
            <a:r>
              <a:rPr lang="ru-RU" dirty="0"/>
              <a:t>Эволюционная роль латентности ВИЧ</a:t>
            </a:r>
            <a:endParaRPr lang="en-FR" dirty="0"/>
          </a:p>
          <a:p>
            <a:endParaRPr lang="en-FR" dirty="0"/>
          </a:p>
        </p:txBody>
      </p:sp>
    </p:spTree>
    <p:extLst>
      <p:ext uri="{BB962C8B-B14F-4D97-AF65-F5344CB8AC3E}">
        <p14:creationId xmlns:p14="http://schemas.microsoft.com/office/powerpoint/2010/main" val="4169237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idx="4294967295"/>
          </p:nvPr>
        </p:nvSpPr>
        <p:spPr>
          <a:xfrm>
            <a:off x="463826" y="422153"/>
            <a:ext cx="6508750" cy="1143000"/>
          </a:xfrm>
        </p:spPr>
        <p:txBody>
          <a:bodyPr/>
          <a:lstStyle/>
          <a:p>
            <a:r>
              <a:rPr lang="en-US" dirty="0"/>
              <a:t>How T cell response works</a:t>
            </a:r>
            <a:endParaRPr lang="en-FR" dirty="0"/>
          </a:p>
        </p:txBody>
      </p:sp>
      <p:pic>
        <p:nvPicPr>
          <p:cNvPr id="4" name="Picture 3">
            <a:extLst>
              <a:ext uri="{FF2B5EF4-FFF2-40B4-BE49-F238E27FC236}">
                <a16:creationId xmlns:a16="http://schemas.microsoft.com/office/drawing/2014/main" id="{BDF874FE-D9D7-7046-8B15-4FD54998A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700" y="2825750"/>
            <a:ext cx="3219450" cy="2146300"/>
          </a:xfrm>
          <a:prstGeom prst="rect">
            <a:avLst/>
          </a:prstGeom>
        </p:spPr>
      </p:pic>
      <p:grpSp>
        <p:nvGrpSpPr>
          <p:cNvPr id="14" name="Group 13">
            <a:extLst>
              <a:ext uri="{FF2B5EF4-FFF2-40B4-BE49-F238E27FC236}">
                <a16:creationId xmlns:a16="http://schemas.microsoft.com/office/drawing/2014/main" id="{03F13509-14A1-8C45-A007-AB20C2726C9E}"/>
              </a:ext>
            </a:extLst>
          </p:cNvPr>
          <p:cNvGrpSpPr/>
          <p:nvPr/>
        </p:nvGrpSpPr>
        <p:grpSpPr>
          <a:xfrm>
            <a:off x="901700" y="2813050"/>
            <a:ext cx="3441700" cy="2063750"/>
            <a:chOff x="901700" y="2813050"/>
            <a:chExt cx="3441700" cy="2063750"/>
          </a:xfrm>
        </p:grpSpPr>
        <p:sp>
          <p:nvSpPr>
            <p:cNvPr id="6" name="Rectangle 5">
              <a:extLst>
                <a:ext uri="{FF2B5EF4-FFF2-40B4-BE49-F238E27FC236}">
                  <a16:creationId xmlns:a16="http://schemas.microsoft.com/office/drawing/2014/main" id="{1460A820-024E-E749-A227-7082CC7D747B}"/>
                </a:ext>
              </a:extLst>
            </p:cNvPr>
            <p:cNvSpPr/>
            <p:nvPr/>
          </p:nvSpPr>
          <p:spPr>
            <a:xfrm>
              <a:off x="901700" y="2813050"/>
              <a:ext cx="3441700" cy="1073150"/>
            </a:xfrm>
            <a:prstGeom prst="rect">
              <a:avLst/>
            </a:prstGeom>
            <a:solidFill>
              <a:srgbClr val="FF0000">
                <a:alpha val="7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7" name="Rectangle 6">
              <a:extLst>
                <a:ext uri="{FF2B5EF4-FFF2-40B4-BE49-F238E27FC236}">
                  <a16:creationId xmlns:a16="http://schemas.microsoft.com/office/drawing/2014/main" id="{97989645-C9B4-9745-A28A-0B2F085903B1}"/>
                </a:ext>
              </a:extLst>
            </p:cNvPr>
            <p:cNvSpPr/>
            <p:nvPr/>
          </p:nvSpPr>
          <p:spPr>
            <a:xfrm>
              <a:off x="2565400" y="3898899"/>
              <a:ext cx="1778000" cy="977901"/>
            </a:xfrm>
            <a:prstGeom prst="rect">
              <a:avLst/>
            </a:prstGeom>
            <a:solidFill>
              <a:srgbClr val="FF0000">
                <a:alpha val="7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12" name="TextBox 11">
            <a:extLst>
              <a:ext uri="{FF2B5EF4-FFF2-40B4-BE49-F238E27FC236}">
                <a16:creationId xmlns:a16="http://schemas.microsoft.com/office/drawing/2014/main" id="{486FDEEB-C3CF-8343-9448-E184831C28F8}"/>
              </a:ext>
            </a:extLst>
          </p:cNvPr>
          <p:cNvSpPr txBox="1"/>
          <p:nvPr/>
        </p:nvSpPr>
        <p:spPr>
          <a:xfrm>
            <a:off x="5461000" y="2230993"/>
            <a:ext cx="2327881" cy="369332"/>
          </a:xfrm>
          <a:prstGeom prst="rect">
            <a:avLst/>
          </a:prstGeom>
          <a:noFill/>
        </p:spPr>
        <p:txBody>
          <a:bodyPr wrap="none" rtlCol="0">
            <a:spAutoFit/>
          </a:bodyPr>
          <a:lstStyle/>
          <a:p>
            <a:r>
              <a:rPr lang="en-US" dirty="0"/>
              <a:t>Two receptor types</a:t>
            </a:r>
            <a:endParaRPr lang="en-FR" dirty="0"/>
          </a:p>
        </p:txBody>
      </p:sp>
      <p:sp>
        <p:nvSpPr>
          <p:cNvPr id="13" name="TextBox 12">
            <a:extLst>
              <a:ext uri="{FF2B5EF4-FFF2-40B4-BE49-F238E27FC236}">
                <a16:creationId xmlns:a16="http://schemas.microsoft.com/office/drawing/2014/main" id="{8FD60DA2-4E5B-EE47-BA57-D7F2F6F9B5B7}"/>
              </a:ext>
            </a:extLst>
          </p:cNvPr>
          <p:cNvSpPr txBox="1"/>
          <p:nvPr/>
        </p:nvSpPr>
        <p:spPr>
          <a:xfrm>
            <a:off x="1418016" y="2230993"/>
            <a:ext cx="1649811" cy="369332"/>
          </a:xfrm>
          <a:prstGeom prst="rect">
            <a:avLst/>
          </a:prstGeom>
          <a:noFill/>
        </p:spPr>
        <p:txBody>
          <a:bodyPr wrap="none" rtlCol="0">
            <a:spAutoFit/>
          </a:bodyPr>
          <a:lstStyle/>
          <a:p>
            <a:r>
              <a:rPr lang="en-US" dirty="0"/>
              <a:t>Immune cells</a:t>
            </a:r>
            <a:endParaRPr lang="en-FR" dirty="0"/>
          </a:p>
        </p:txBody>
      </p:sp>
      <p:pic>
        <p:nvPicPr>
          <p:cNvPr id="15" name="Picture 14">
            <a:extLst>
              <a:ext uri="{FF2B5EF4-FFF2-40B4-BE49-F238E27FC236}">
                <a16:creationId xmlns:a16="http://schemas.microsoft.com/office/drawing/2014/main" id="{4E9A9630-3253-5A4D-91C6-A8ADD670E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486" y="2590127"/>
            <a:ext cx="1987331" cy="3305849"/>
          </a:xfrm>
          <a:prstGeom prst="rect">
            <a:avLst/>
          </a:prstGeom>
        </p:spPr>
      </p:pic>
    </p:spTree>
    <p:extLst>
      <p:ext uri="{BB962C8B-B14F-4D97-AF65-F5344CB8AC3E}">
        <p14:creationId xmlns:p14="http://schemas.microsoft.com/office/powerpoint/2010/main" val="94869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idx="4294967295"/>
          </p:nvPr>
        </p:nvSpPr>
        <p:spPr>
          <a:xfrm>
            <a:off x="755462" y="296562"/>
            <a:ext cx="6508750" cy="1143000"/>
          </a:xfrm>
        </p:spPr>
        <p:txBody>
          <a:bodyPr/>
          <a:lstStyle/>
          <a:p>
            <a:r>
              <a:rPr lang="ru-RU" dirty="0"/>
              <a:t>Модель 2.0: побег от иммунного отклика</a:t>
            </a:r>
            <a:endParaRPr lang="en-FR" dirty="0"/>
          </a:p>
        </p:txBody>
      </p:sp>
      <p:pic>
        <p:nvPicPr>
          <p:cNvPr id="5" name="Picture 4">
            <a:extLst>
              <a:ext uri="{FF2B5EF4-FFF2-40B4-BE49-F238E27FC236}">
                <a16:creationId xmlns:a16="http://schemas.microsoft.com/office/drawing/2014/main" id="{E8B14302-5315-5F46-A07B-7AB526097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837" y="2628900"/>
            <a:ext cx="4711700" cy="3213100"/>
          </a:xfrm>
          <a:prstGeom prst="rect">
            <a:avLst/>
          </a:prstGeom>
        </p:spPr>
      </p:pic>
      <p:pic>
        <p:nvPicPr>
          <p:cNvPr id="14" name="Picture 13">
            <a:extLst>
              <a:ext uri="{FF2B5EF4-FFF2-40B4-BE49-F238E27FC236}">
                <a16:creationId xmlns:a16="http://schemas.microsoft.com/office/drawing/2014/main" id="{4A73A092-63AE-D347-A0E1-3F75BD9C3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37" y="2811318"/>
            <a:ext cx="3810000" cy="3030682"/>
          </a:xfrm>
          <a:prstGeom prst="rect">
            <a:avLst/>
          </a:prstGeom>
        </p:spPr>
      </p:pic>
      <p:sp>
        <p:nvSpPr>
          <p:cNvPr id="15" name="TextBox 14">
            <a:extLst>
              <a:ext uri="{FF2B5EF4-FFF2-40B4-BE49-F238E27FC236}">
                <a16:creationId xmlns:a16="http://schemas.microsoft.com/office/drawing/2014/main" id="{B8BC31ED-DCCB-DE40-AC5C-08FE455D0FE3}"/>
              </a:ext>
            </a:extLst>
          </p:cNvPr>
          <p:cNvSpPr txBox="1"/>
          <p:nvPr/>
        </p:nvSpPr>
        <p:spPr>
          <a:xfrm>
            <a:off x="872148" y="2441986"/>
            <a:ext cx="2839239" cy="369332"/>
          </a:xfrm>
          <a:prstGeom prst="rect">
            <a:avLst/>
          </a:prstGeom>
          <a:noFill/>
        </p:spPr>
        <p:txBody>
          <a:bodyPr wrap="none" rtlCol="0">
            <a:spAutoFit/>
          </a:bodyPr>
          <a:lstStyle/>
          <a:p>
            <a:r>
              <a:rPr lang="en-FR" dirty="0"/>
              <a:t>MHC-I </a:t>
            </a:r>
            <a:r>
              <a:rPr lang="ru-RU" dirty="0"/>
              <a:t>и пептид вируса</a:t>
            </a:r>
            <a:endParaRPr lang="en-FR" dirty="0"/>
          </a:p>
        </p:txBody>
      </p:sp>
    </p:spTree>
    <p:extLst>
      <p:ext uri="{BB962C8B-B14F-4D97-AF65-F5344CB8AC3E}">
        <p14:creationId xmlns:p14="http://schemas.microsoft.com/office/powerpoint/2010/main" val="1921249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753762" y="100099"/>
            <a:ext cx="6508750" cy="1143000"/>
          </a:xfrm>
        </p:spPr>
        <p:txBody>
          <a:bodyPr/>
          <a:lstStyle/>
          <a:p>
            <a:r>
              <a:rPr lang="en-US" dirty="0"/>
              <a:t>How do you observe it</a:t>
            </a:r>
            <a:endParaRPr lang="en-FR" dirty="0"/>
          </a:p>
        </p:txBody>
      </p:sp>
      <p:pic>
        <p:nvPicPr>
          <p:cNvPr id="5" name="Content Placeholder 4">
            <a:extLst>
              <a:ext uri="{FF2B5EF4-FFF2-40B4-BE49-F238E27FC236}">
                <a16:creationId xmlns:a16="http://schemas.microsoft.com/office/drawing/2014/main" id="{BAB030D1-443C-1C44-991C-4C99B2B5FCE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93913" y="1983892"/>
            <a:ext cx="4953000" cy="3810000"/>
          </a:xfrm>
        </p:spPr>
      </p:pic>
    </p:spTree>
    <p:extLst>
      <p:ext uri="{BB962C8B-B14F-4D97-AF65-F5344CB8AC3E}">
        <p14:creationId xmlns:p14="http://schemas.microsoft.com/office/powerpoint/2010/main" val="1162689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395415" y="-171750"/>
            <a:ext cx="8004314" cy="1143000"/>
          </a:xfrm>
        </p:spPr>
        <p:txBody>
          <a:bodyPr/>
          <a:lstStyle/>
          <a:p>
            <a:r>
              <a:rPr lang="en-US" dirty="0"/>
              <a:t>Comparison with experiment fails</a:t>
            </a:r>
            <a:endParaRPr lang="en-FR" dirty="0"/>
          </a:p>
        </p:txBody>
      </p:sp>
      <p:sp>
        <p:nvSpPr>
          <p:cNvPr id="4" name="Content Placeholder 3">
            <a:extLst>
              <a:ext uri="{FF2B5EF4-FFF2-40B4-BE49-F238E27FC236}">
                <a16:creationId xmlns:a16="http://schemas.microsoft.com/office/drawing/2014/main" id="{84E91F2B-8860-134E-9208-1EF82CAEB168}"/>
              </a:ext>
            </a:extLst>
          </p:cNvPr>
          <p:cNvSpPr>
            <a:spLocks noGrp="1"/>
          </p:cNvSpPr>
          <p:nvPr>
            <p:ph idx="4294967295"/>
          </p:nvPr>
        </p:nvSpPr>
        <p:spPr>
          <a:xfrm>
            <a:off x="778475" y="1802027"/>
            <a:ext cx="6508750" cy="3916363"/>
          </a:xfrm>
        </p:spPr>
        <p:txBody>
          <a:bodyPr>
            <a:normAutofit/>
          </a:bodyPr>
          <a:lstStyle/>
          <a:p>
            <a:r>
              <a:rPr lang="en-US" sz="1800" dirty="0">
                <a:solidFill>
                  <a:schemeClr val="tx1"/>
                </a:solidFill>
              </a:rPr>
              <a:t>We can explain mutant alleles by escape in epitopes</a:t>
            </a:r>
          </a:p>
          <a:p>
            <a:r>
              <a:rPr lang="en-US" sz="1800" dirty="0">
                <a:solidFill>
                  <a:schemeClr val="tx1"/>
                </a:solidFill>
              </a:rPr>
              <a:t>25-30 active CD8 T cell epitopes</a:t>
            </a:r>
            <a:endParaRPr lang="ru-RU" sz="1800" dirty="0">
              <a:solidFill>
                <a:schemeClr val="tx1"/>
              </a:solidFill>
            </a:endParaRPr>
          </a:p>
          <a:p>
            <a:r>
              <a:rPr lang="ru-RU" sz="1800" dirty="0"/>
              <a:t> </a:t>
            </a:r>
            <a:r>
              <a:rPr lang="en-US" sz="1800" dirty="0"/>
              <a:t>There are more than </a:t>
            </a:r>
            <a:r>
              <a:rPr lang="ru-RU" sz="1800" dirty="0"/>
              <a:t>1000</a:t>
            </a:r>
            <a:r>
              <a:rPr lang="en-US" sz="1800" dirty="0"/>
              <a:t> heterozygous loci</a:t>
            </a:r>
            <a:endParaRPr lang="ru-RU" sz="1800" dirty="0"/>
          </a:p>
          <a:p>
            <a:r>
              <a:rPr lang="en-US" sz="1800" dirty="0"/>
              <a:t>What about the difference?</a:t>
            </a:r>
            <a:endParaRPr lang="ru-RU" sz="1800" dirty="0"/>
          </a:p>
          <a:p>
            <a:endParaRPr lang="en-FR" dirty="0"/>
          </a:p>
        </p:txBody>
      </p:sp>
    </p:spTree>
    <p:extLst>
      <p:ext uri="{BB962C8B-B14F-4D97-AF65-F5344CB8AC3E}">
        <p14:creationId xmlns:p14="http://schemas.microsoft.com/office/powerpoint/2010/main" val="618952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p:cTn id="23" dur="1000" fill="hold"/>
                                        <p:tgtEl>
                                          <p:spTgt spid="4">
                                            <p:txEl>
                                              <p:pRg st="3" end="3"/>
                                            </p:txEl>
                                          </p:spTgt>
                                        </p:tgtEl>
                                        <p:attrNameLst>
                                          <p:attrName>ppt_w</p:attrName>
                                        </p:attrNameLst>
                                      </p:cBhvr>
                                      <p:tavLst>
                                        <p:tav tm="0">
                                          <p:val>
                                            <p:strVal val="#ppt_w*0.70"/>
                                          </p:val>
                                        </p:tav>
                                        <p:tav tm="100000">
                                          <p:val>
                                            <p:strVal val="#ppt_w"/>
                                          </p:val>
                                        </p:tav>
                                      </p:tavLst>
                                    </p:anim>
                                    <p:anim calcmode="lin" valueType="num">
                                      <p:cBhvr>
                                        <p:cTn id="24" dur="1000" fill="hold"/>
                                        <p:tgtEl>
                                          <p:spTgt spid="4">
                                            <p:txEl>
                                              <p:pRg st="3" end="3"/>
                                            </p:txEl>
                                          </p:spTgt>
                                        </p:tgtEl>
                                        <p:attrNameLst>
                                          <p:attrName>ppt_h</p:attrName>
                                        </p:attrNameLst>
                                      </p:cBhvr>
                                      <p:tavLst>
                                        <p:tav tm="0">
                                          <p:val>
                                            <p:strVal val="#ppt_h"/>
                                          </p:val>
                                        </p:tav>
                                        <p:tav tm="100000">
                                          <p:val>
                                            <p:strVal val="#ppt_h"/>
                                          </p:val>
                                        </p:tav>
                                      </p:tavLst>
                                    </p:anim>
                                    <p:animEffect transition="in" filter="fade">
                                      <p:cBhvr>
                                        <p:cTn id="25"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B7B50-6B58-E343-BB64-6EA01F2A148C}"/>
              </a:ext>
            </a:extLst>
          </p:cNvPr>
          <p:cNvSpPr>
            <a:spLocks noGrp="1"/>
          </p:cNvSpPr>
          <p:nvPr>
            <p:ph type="title"/>
          </p:nvPr>
        </p:nvSpPr>
        <p:spPr/>
        <p:txBody>
          <a:bodyPr/>
          <a:lstStyle/>
          <a:p>
            <a:r>
              <a:rPr lang="en-FR" dirty="0"/>
              <a:t>Including epistasis</a:t>
            </a:r>
          </a:p>
        </p:txBody>
      </p:sp>
      <p:sp>
        <p:nvSpPr>
          <p:cNvPr id="3" name="Text Placeholder 2">
            <a:extLst>
              <a:ext uri="{FF2B5EF4-FFF2-40B4-BE49-F238E27FC236}">
                <a16:creationId xmlns:a16="http://schemas.microsoft.com/office/drawing/2014/main" id="{3B5314FB-B935-884E-BC5A-3BDFD5B98083}"/>
              </a:ext>
            </a:extLst>
          </p:cNvPr>
          <p:cNvSpPr>
            <a:spLocks noGrp="1"/>
          </p:cNvSpPr>
          <p:nvPr>
            <p:ph type="body" idx="1"/>
          </p:nvPr>
        </p:nvSpPr>
        <p:spPr/>
        <p:txBody>
          <a:bodyPr/>
          <a:lstStyle/>
          <a:p>
            <a:endParaRPr lang="en-FR"/>
          </a:p>
        </p:txBody>
      </p:sp>
    </p:spTree>
    <p:extLst>
      <p:ext uri="{BB962C8B-B14F-4D97-AF65-F5344CB8AC3E}">
        <p14:creationId xmlns:p14="http://schemas.microsoft.com/office/powerpoint/2010/main" val="3362191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333633" y="612781"/>
            <a:ext cx="7327900" cy="1143000"/>
          </a:xfrm>
        </p:spPr>
        <p:txBody>
          <a:bodyPr/>
          <a:lstStyle/>
          <a:p>
            <a:r>
              <a:rPr lang="en-US" sz="3200" dirty="0"/>
              <a:t>Escape from the immune response and the cascade of compensating mutations</a:t>
            </a:r>
            <a:endParaRPr lang="en-FR" sz="3200" dirty="0"/>
          </a:p>
        </p:txBody>
      </p:sp>
      <p:pic>
        <p:nvPicPr>
          <p:cNvPr id="7" name="Content Placeholder 6">
            <a:extLst>
              <a:ext uri="{FF2B5EF4-FFF2-40B4-BE49-F238E27FC236}">
                <a16:creationId xmlns:a16="http://schemas.microsoft.com/office/drawing/2014/main" id="{E4B70884-387B-D946-ADD4-AB6ED8B53261}"/>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672438" y="1758158"/>
            <a:ext cx="2976563" cy="4713287"/>
          </a:xfrm>
        </p:spPr>
      </p:pic>
      <p:cxnSp>
        <p:nvCxnSpPr>
          <p:cNvPr id="5" name="Straight Arrow Connector 4">
            <a:extLst>
              <a:ext uri="{FF2B5EF4-FFF2-40B4-BE49-F238E27FC236}">
                <a16:creationId xmlns:a16="http://schemas.microsoft.com/office/drawing/2014/main" id="{A0D818A4-DFA1-8A49-BE40-21982A49C7E6}"/>
              </a:ext>
            </a:extLst>
          </p:cNvPr>
          <p:cNvCxnSpPr/>
          <p:nvPr/>
        </p:nvCxnSpPr>
        <p:spPr>
          <a:xfrm>
            <a:off x="2445026" y="2451652"/>
            <a:ext cx="940904" cy="212035"/>
          </a:xfrm>
          <a:prstGeom prst="straightConnector1">
            <a:avLst/>
          </a:prstGeom>
          <a:ln w="127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A6272E0-857C-A54E-94BA-287ACD098DFC}"/>
              </a:ext>
            </a:extLst>
          </p:cNvPr>
          <p:cNvCxnSpPr>
            <a:cxnSpLocks/>
          </p:cNvCxnSpPr>
          <p:nvPr/>
        </p:nvCxnSpPr>
        <p:spPr>
          <a:xfrm flipH="1">
            <a:off x="3663725" y="2557669"/>
            <a:ext cx="2741069" cy="604631"/>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6E2E9AE-27BE-F744-AB13-6622CEB4F234}"/>
              </a:ext>
            </a:extLst>
          </p:cNvPr>
          <p:cNvCxnSpPr>
            <a:cxnSpLocks/>
          </p:cNvCxnSpPr>
          <p:nvPr/>
        </p:nvCxnSpPr>
        <p:spPr>
          <a:xfrm flipH="1">
            <a:off x="4539156" y="2946400"/>
            <a:ext cx="1960695" cy="271118"/>
          </a:xfrm>
          <a:prstGeom prst="straightConnector1">
            <a:avLst/>
          </a:prstGeom>
          <a:ln w="127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B248D9F-BE5A-BA48-BD98-7E143888A8C5}"/>
              </a:ext>
            </a:extLst>
          </p:cNvPr>
          <p:cNvCxnSpPr>
            <a:cxnSpLocks/>
          </p:cNvCxnSpPr>
          <p:nvPr/>
        </p:nvCxnSpPr>
        <p:spPr>
          <a:xfrm flipH="1">
            <a:off x="5168900" y="2710069"/>
            <a:ext cx="1388295" cy="2441861"/>
          </a:xfrm>
          <a:prstGeom prst="straightConnector1">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55656D7-3923-F147-9AEF-AF1B896FA83D}"/>
              </a:ext>
            </a:extLst>
          </p:cNvPr>
          <p:cNvCxnSpPr>
            <a:cxnSpLocks/>
          </p:cNvCxnSpPr>
          <p:nvPr/>
        </p:nvCxnSpPr>
        <p:spPr>
          <a:xfrm flipH="1">
            <a:off x="4864100" y="3098800"/>
            <a:ext cx="1788152" cy="2667000"/>
          </a:xfrm>
          <a:prstGeom prst="straightConnector1">
            <a:avLst/>
          </a:prstGeom>
          <a:ln w="127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35E9567-5A6E-4D4D-99AB-3345ABA3B52B}"/>
              </a:ext>
            </a:extLst>
          </p:cNvPr>
          <p:cNvSpPr txBox="1"/>
          <p:nvPr/>
        </p:nvSpPr>
        <p:spPr>
          <a:xfrm>
            <a:off x="6421522" y="2326092"/>
            <a:ext cx="780983" cy="307777"/>
          </a:xfrm>
          <a:prstGeom prst="rect">
            <a:avLst/>
          </a:prstGeom>
          <a:noFill/>
        </p:spPr>
        <p:txBody>
          <a:bodyPr wrap="none" rtlCol="0">
            <a:spAutoFit/>
          </a:bodyPr>
          <a:lstStyle/>
          <a:p>
            <a:r>
              <a:rPr lang="en-US" sz="1400" dirty="0">
                <a:solidFill>
                  <a:srgbClr val="FF0000"/>
                </a:solidFill>
              </a:rPr>
              <a:t>large</a:t>
            </a:r>
            <a:r>
              <a:rPr lang="ru-RU" sz="1400" dirty="0">
                <a:solidFill>
                  <a:srgbClr val="00652E"/>
                </a:solidFill>
              </a:rPr>
              <a:t> </a:t>
            </a:r>
            <a:r>
              <a:rPr lang="en-US" sz="1400" dirty="0">
                <a:solidFill>
                  <a:srgbClr val="FF0000"/>
                </a:solidFill>
              </a:rPr>
              <a:t>E</a:t>
            </a:r>
            <a:endParaRPr lang="en-FR" sz="1400" dirty="0">
              <a:solidFill>
                <a:srgbClr val="FF0000"/>
              </a:solidFill>
            </a:endParaRPr>
          </a:p>
        </p:txBody>
      </p:sp>
      <p:sp>
        <p:nvSpPr>
          <p:cNvPr id="23" name="TextBox 22">
            <a:extLst>
              <a:ext uri="{FF2B5EF4-FFF2-40B4-BE49-F238E27FC236}">
                <a16:creationId xmlns:a16="http://schemas.microsoft.com/office/drawing/2014/main" id="{42C9D0C0-D08D-BF42-940B-05BA1702BF15}"/>
              </a:ext>
            </a:extLst>
          </p:cNvPr>
          <p:cNvSpPr txBox="1"/>
          <p:nvPr/>
        </p:nvSpPr>
        <p:spPr>
          <a:xfrm>
            <a:off x="6555583" y="2786269"/>
            <a:ext cx="861133" cy="307777"/>
          </a:xfrm>
          <a:prstGeom prst="rect">
            <a:avLst/>
          </a:prstGeom>
          <a:noFill/>
        </p:spPr>
        <p:txBody>
          <a:bodyPr wrap="none" rtlCol="0">
            <a:spAutoFit/>
          </a:bodyPr>
          <a:lstStyle/>
          <a:p>
            <a:r>
              <a:rPr lang="en-US" sz="1400" dirty="0">
                <a:solidFill>
                  <a:srgbClr val="00652E"/>
                </a:solidFill>
              </a:rPr>
              <a:t> </a:t>
            </a:r>
            <a:r>
              <a:rPr lang="en-US" sz="1400" dirty="0">
                <a:solidFill>
                  <a:srgbClr val="0070C0"/>
                </a:solidFill>
              </a:rPr>
              <a:t>small</a:t>
            </a:r>
            <a:r>
              <a:rPr lang="ru-RU" sz="1400" dirty="0">
                <a:solidFill>
                  <a:srgbClr val="0070C0"/>
                </a:solidFill>
              </a:rPr>
              <a:t>  </a:t>
            </a:r>
            <a:r>
              <a:rPr lang="en-US" sz="1400" dirty="0">
                <a:solidFill>
                  <a:srgbClr val="0070C0"/>
                </a:solidFill>
              </a:rPr>
              <a:t>E</a:t>
            </a:r>
            <a:endParaRPr lang="en-FR" sz="1400" dirty="0">
              <a:solidFill>
                <a:srgbClr val="0070C0"/>
              </a:solidFill>
            </a:endParaRPr>
          </a:p>
        </p:txBody>
      </p:sp>
      <p:sp>
        <p:nvSpPr>
          <p:cNvPr id="25" name="TextBox 24">
            <a:extLst>
              <a:ext uri="{FF2B5EF4-FFF2-40B4-BE49-F238E27FC236}">
                <a16:creationId xmlns:a16="http://schemas.microsoft.com/office/drawing/2014/main" id="{0904DE57-2C44-E445-B03E-481DA5B35C9D}"/>
              </a:ext>
            </a:extLst>
          </p:cNvPr>
          <p:cNvSpPr txBox="1"/>
          <p:nvPr/>
        </p:nvSpPr>
        <p:spPr>
          <a:xfrm>
            <a:off x="647739" y="2172203"/>
            <a:ext cx="2098651" cy="307777"/>
          </a:xfrm>
          <a:prstGeom prst="rect">
            <a:avLst/>
          </a:prstGeom>
          <a:noFill/>
        </p:spPr>
        <p:txBody>
          <a:bodyPr wrap="none" rtlCol="0">
            <a:spAutoFit/>
          </a:bodyPr>
          <a:lstStyle/>
          <a:p>
            <a:r>
              <a:rPr lang="en-US" sz="1400" dirty="0">
                <a:solidFill>
                  <a:srgbClr val="7030A0"/>
                </a:solidFill>
              </a:rPr>
              <a:t>Sign of</a:t>
            </a:r>
            <a:r>
              <a:rPr lang="ru-RU" sz="1400" dirty="0">
                <a:solidFill>
                  <a:srgbClr val="7030A0"/>
                </a:solidFill>
              </a:rPr>
              <a:t> </a:t>
            </a:r>
            <a:r>
              <a:rPr lang="en-US" sz="1400" dirty="0">
                <a:solidFill>
                  <a:srgbClr val="7030A0"/>
                </a:solidFill>
              </a:rPr>
              <a:t>s</a:t>
            </a:r>
            <a:r>
              <a:rPr lang="ru-RU" sz="1400" dirty="0">
                <a:solidFill>
                  <a:srgbClr val="7030A0"/>
                </a:solidFill>
              </a:rPr>
              <a:t> </a:t>
            </a:r>
            <a:r>
              <a:rPr lang="en-US" sz="1400" dirty="0">
                <a:solidFill>
                  <a:srgbClr val="7030A0"/>
                </a:solidFill>
              </a:rPr>
              <a:t>has changed</a:t>
            </a:r>
            <a:endParaRPr lang="en-FR" sz="1400" dirty="0">
              <a:solidFill>
                <a:srgbClr val="7030A0"/>
              </a:solidFill>
            </a:endParaRPr>
          </a:p>
        </p:txBody>
      </p:sp>
    </p:spTree>
    <p:extLst>
      <p:ext uri="{BB962C8B-B14F-4D97-AF65-F5344CB8AC3E}">
        <p14:creationId xmlns:p14="http://schemas.microsoft.com/office/powerpoint/2010/main" val="215082984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591995" y="0"/>
            <a:ext cx="6508750" cy="1143000"/>
          </a:xfrm>
        </p:spPr>
        <p:txBody>
          <a:bodyPr/>
          <a:lstStyle/>
          <a:p>
            <a:r>
              <a:rPr lang="en-US" dirty="0"/>
              <a:t>11 years later...</a:t>
            </a:r>
            <a:endParaRPr lang="en-FR" dirty="0"/>
          </a:p>
        </p:txBody>
      </p:sp>
      <p:pic>
        <p:nvPicPr>
          <p:cNvPr id="8" name="Picture 7">
            <a:extLst>
              <a:ext uri="{FF2B5EF4-FFF2-40B4-BE49-F238E27FC236}">
                <a16:creationId xmlns:a16="http://schemas.microsoft.com/office/drawing/2014/main" id="{E18698D6-97F7-E243-94C3-A77CBFD70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84" y="1731546"/>
            <a:ext cx="6804561" cy="2022467"/>
          </a:xfrm>
          <a:prstGeom prst="rect">
            <a:avLst/>
          </a:prstGeom>
        </p:spPr>
      </p:pic>
      <p:pic>
        <p:nvPicPr>
          <p:cNvPr id="14" name="Picture 13">
            <a:extLst>
              <a:ext uri="{FF2B5EF4-FFF2-40B4-BE49-F238E27FC236}">
                <a16:creationId xmlns:a16="http://schemas.microsoft.com/office/drawing/2014/main" id="{09FDA12D-405D-AE42-9407-1EB3D6C48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184" y="3896861"/>
            <a:ext cx="4192689" cy="2615533"/>
          </a:xfrm>
          <a:prstGeom prst="rect">
            <a:avLst/>
          </a:prstGeom>
        </p:spPr>
      </p:pic>
      <p:pic>
        <p:nvPicPr>
          <p:cNvPr id="20" name="Picture 19">
            <a:extLst>
              <a:ext uri="{FF2B5EF4-FFF2-40B4-BE49-F238E27FC236}">
                <a16:creationId xmlns:a16="http://schemas.microsoft.com/office/drawing/2014/main" id="{E4067AC8-F69C-9C48-8D90-6900D15EA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6289" y="3896860"/>
            <a:ext cx="2520615" cy="2615534"/>
          </a:xfrm>
          <a:prstGeom prst="rect">
            <a:avLst/>
          </a:prstGeom>
        </p:spPr>
      </p:pic>
    </p:spTree>
    <p:extLst>
      <p:ext uri="{BB962C8B-B14F-4D97-AF65-F5344CB8AC3E}">
        <p14:creationId xmlns:p14="http://schemas.microsoft.com/office/powerpoint/2010/main" val="259225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979714" y="467859"/>
            <a:ext cx="6508750" cy="1143000"/>
          </a:xfrm>
        </p:spPr>
        <p:txBody>
          <a:bodyPr/>
          <a:lstStyle/>
          <a:p>
            <a:r>
              <a:rPr lang="en-US"/>
              <a:t>Conclusions </a:t>
            </a:r>
            <a:r>
              <a:rPr lang="en-US" dirty="0"/>
              <a:t>II</a:t>
            </a:r>
            <a:endParaRPr lang="en-FR" dirty="0"/>
          </a:p>
        </p:txBody>
      </p:sp>
      <p:sp>
        <p:nvSpPr>
          <p:cNvPr id="4" name="Content Placeholder 3">
            <a:extLst>
              <a:ext uri="{FF2B5EF4-FFF2-40B4-BE49-F238E27FC236}">
                <a16:creationId xmlns:a16="http://schemas.microsoft.com/office/drawing/2014/main" id="{84E91F2B-8860-134E-9208-1EF82CAEB168}"/>
              </a:ext>
            </a:extLst>
          </p:cNvPr>
          <p:cNvSpPr>
            <a:spLocks noGrp="1"/>
          </p:cNvSpPr>
          <p:nvPr>
            <p:ph idx="4294967295"/>
          </p:nvPr>
        </p:nvSpPr>
        <p:spPr>
          <a:xfrm>
            <a:off x="979714" y="2231571"/>
            <a:ext cx="6508750" cy="3916363"/>
          </a:xfrm>
        </p:spPr>
        <p:txBody>
          <a:bodyPr>
            <a:normAutofit/>
          </a:bodyPr>
          <a:lstStyle/>
          <a:p>
            <a:r>
              <a:rPr lang="en-US" dirty="0"/>
              <a:t>High </a:t>
            </a:r>
            <a:r>
              <a:rPr lang="en-US" dirty="0" err="1"/>
              <a:t>heterozygocity</a:t>
            </a:r>
            <a:r>
              <a:rPr lang="en-US" dirty="0"/>
              <a:t> of HIV in patients is due to virus adaptation (reversion of mutants)</a:t>
            </a:r>
            <a:endParaRPr lang="ru-RU" dirty="0"/>
          </a:p>
          <a:p>
            <a:r>
              <a:rPr lang="en-US" dirty="0"/>
              <a:t>Primary mutations are due to antigenic escapes in epitopes</a:t>
            </a:r>
            <a:endParaRPr lang="ru-RU" dirty="0"/>
          </a:p>
          <a:p>
            <a:r>
              <a:rPr lang="en-US" dirty="0"/>
              <a:t>Secondary sites are due to </a:t>
            </a:r>
            <a:r>
              <a:rPr lang="en-US" dirty="0" err="1"/>
              <a:t>epistasis,the</a:t>
            </a:r>
            <a:r>
              <a:rPr lang="en-US" dirty="0"/>
              <a:t>  compensation of primary sites</a:t>
            </a:r>
            <a:endParaRPr lang="ru-RU" dirty="0"/>
          </a:p>
          <a:p>
            <a:endParaRPr lang="en-FR" dirty="0"/>
          </a:p>
        </p:txBody>
      </p:sp>
    </p:spTree>
    <p:extLst>
      <p:ext uri="{BB962C8B-B14F-4D97-AF65-F5344CB8AC3E}">
        <p14:creationId xmlns:p14="http://schemas.microsoft.com/office/powerpoint/2010/main" val="1494747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p:cTn id="7" dur="500" decel="50000" fill="hold">
                                          <p:stCondLst>
                                            <p:cond delay="0"/>
                                          </p:stCondLst>
                                        </p:cTn>
                                        <p:tgtEl>
                                          <p:spTgt spid="4">
                                            <p:txEl>
                                              <p:pRg st="1" end="1"/>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xEl>
                                              <p:pRg st="1" end="1"/>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xEl>
                                              <p:pRg st="1" end="1"/>
                                            </p:txEl>
                                          </p:spTgt>
                                        </p:tgtEl>
                                        <p:attrNameLst>
                                          <p:attrName>ppt_w</p:attrName>
                                        </p:attrNameLst>
                                      </p:cBhvr>
                                      <p:tavLst>
                                        <p:tav tm="0">
                                          <p:val>
                                            <p:strVal val="#ppt_w*.05"/>
                                          </p:val>
                                        </p:tav>
                                        <p:tav tm="100000">
                                          <p:val>
                                            <p:strVal val="#ppt_w"/>
                                          </p:val>
                                        </p:tav>
                                      </p:tavLst>
                                    </p:anim>
                                    <p:anim calcmode="lin" valueType="num">
                                      <p:cBhvr>
                                        <p:cTn id="10" dur="1000" fill="hold"/>
                                        <p:tgtEl>
                                          <p:spTgt spid="4">
                                            <p:txEl>
                                              <p:pRg st="1" end="1"/>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xEl>
                                              <p:pRg st="1" end="1"/>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xEl>
                                              <p:pRg st="1" end="1"/>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xEl>
                                              <p:pRg st="1" end="1"/>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p:cTn id="19" dur="500" decel="50000" fill="hold">
                                          <p:stCondLst>
                                            <p:cond delay="0"/>
                                          </p:stCondLst>
                                        </p:cTn>
                                        <p:tgtEl>
                                          <p:spTgt spid="4">
                                            <p:txEl>
                                              <p:pRg st="0" end="0"/>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4">
                                            <p:txEl>
                                              <p:pRg st="0" end="0"/>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4">
                                            <p:txEl>
                                              <p:pRg st="0" end="0"/>
                                            </p:txEl>
                                          </p:spTgt>
                                        </p:tgtEl>
                                        <p:attrNameLst>
                                          <p:attrName>ppt_w</p:attrName>
                                        </p:attrNameLst>
                                      </p:cBhvr>
                                      <p:tavLst>
                                        <p:tav tm="0">
                                          <p:val>
                                            <p:strVal val="#ppt_w*.05"/>
                                          </p:val>
                                        </p:tav>
                                        <p:tav tm="100000">
                                          <p:val>
                                            <p:strVal val="#ppt_w"/>
                                          </p:val>
                                        </p:tav>
                                      </p:tavLst>
                                    </p:anim>
                                    <p:anim calcmode="lin" valueType="num">
                                      <p:cBhvr>
                                        <p:cTn id="22" dur="1000" fill="hold"/>
                                        <p:tgtEl>
                                          <p:spTgt spid="4">
                                            <p:txEl>
                                              <p:pRg st="0" end="0"/>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4">
                                            <p:txEl>
                                              <p:pRg st="0" end="0"/>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4">
                                            <p:txEl>
                                              <p:pRg st="0" end="0"/>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4">
                                            <p:txEl>
                                              <p:pRg st="0" end="0"/>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p:cTn id="31" dur="500" decel="50000" fill="hold">
                                          <p:stCondLst>
                                            <p:cond delay="0"/>
                                          </p:stCondLst>
                                        </p:cTn>
                                        <p:tgtEl>
                                          <p:spTgt spid="4">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4">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4">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4">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4">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4">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4">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ru-RU" dirty="0"/>
            </a:br>
            <a:r>
              <a:rPr lang="en-US" dirty="0"/>
              <a:t>What is the benefit of latency to HIV?</a:t>
            </a:r>
          </a:p>
        </p:txBody>
      </p:sp>
      <p:sp>
        <p:nvSpPr>
          <p:cNvPr id="3" name="Content Placeholder 2"/>
          <p:cNvSpPr>
            <a:spLocks noGrp="1"/>
          </p:cNvSpPr>
          <p:nvPr>
            <p:ph type="body" idx="1"/>
          </p:nvPr>
        </p:nvSpPr>
        <p:spPr/>
        <p:txBody>
          <a:bodyPr>
            <a:normAutofit fontScale="77500" lnSpcReduction="20000"/>
          </a:bodyPr>
          <a:lstStyle/>
          <a:p>
            <a:r>
              <a:rPr lang="en-US" dirty="0">
                <a:solidFill>
                  <a:schemeClr val="tx1"/>
                </a:solidFill>
              </a:rPr>
              <a:t>In natural population history (chimpanzee), latency holds no obvious benefit to HIV (there is no ART)</a:t>
            </a:r>
          </a:p>
          <a:p>
            <a:r>
              <a:rPr lang="en-US" dirty="0">
                <a:solidFill>
                  <a:schemeClr val="tx1"/>
                </a:solidFill>
              </a:rPr>
              <a:t>Dominant view: Latency is an evolutionary accident</a:t>
            </a:r>
          </a:p>
          <a:p>
            <a:pPr marL="0" indent="0">
              <a:buNone/>
            </a:pPr>
            <a:endParaRPr lang="en-US" dirty="0"/>
          </a:p>
          <a:p>
            <a:pPr marL="0" indent="0">
              <a:spcBef>
                <a:spcPts val="0"/>
              </a:spcBef>
              <a:buNone/>
            </a:pPr>
            <a:r>
              <a:rPr lang="en-US" sz="1800" dirty="0">
                <a:solidFill>
                  <a:schemeClr val="bg1">
                    <a:lumMod val="50000"/>
                  </a:schemeClr>
                </a:solidFill>
              </a:rPr>
              <a:t>						</a:t>
            </a:r>
            <a:r>
              <a:rPr lang="en-US" sz="1400" dirty="0">
                <a:solidFill>
                  <a:schemeClr val="bg1">
                    <a:lumMod val="50000"/>
                  </a:schemeClr>
                </a:solidFill>
              </a:rPr>
              <a:t>Coffin &amp; Swanstrom 2013</a:t>
            </a:r>
          </a:p>
          <a:p>
            <a:pPr marL="0" indent="0">
              <a:spcBef>
                <a:spcPts val="0"/>
              </a:spcBef>
              <a:buNone/>
            </a:pPr>
            <a:r>
              <a:rPr lang="en-US" sz="1400" dirty="0">
                <a:solidFill>
                  <a:schemeClr val="bg1">
                    <a:lumMod val="50000"/>
                  </a:schemeClr>
                </a:solidFill>
              </a:rPr>
              <a:t>						Eisele &amp; </a:t>
            </a:r>
            <a:r>
              <a:rPr lang="en-US" sz="1400" dirty="0" err="1">
                <a:solidFill>
                  <a:schemeClr val="bg1">
                    <a:lumMod val="50000"/>
                  </a:schemeClr>
                </a:solidFill>
              </a:rPr>
              <a:t>Siliciano</a:t>
            </a:r>
            <a:r>
              <a:rPr lang="en-US" sz="1400" dirty="0">
                <a:solidFill>
                  <a:schemeClr val="bg1">
                    <a:lumMod val="50000"/>
                  </a:schemeClr>
                </a:solidFill>
              </a:rPr>
              <a:t> 2012</a:t>
            </a:r>
          </a:p>
          <a:p>
            <a:endParaRPr lang="en-US" dirty="0">
              <a:solidFill>
                <a:schemeClr val="tx1"/>
              </a:solidFill>
            </a:endParaRPr>
          </a:p>
        </p:txBody>
      </p:sp>
      <p:sp>
        <p:nvSpPr>
          <p:cNvPr id="4" name="TextBox 3">
            <a:extLst>
              <a:ext uri="{FF2B5EF4-FFF2-40B4-BE49-F238E27FC236}">
                <a16:creationId xmlns:a16="http://schemas.microsoft.com/office/drawing/2014/main" id="{61EAD075-789A-7F46-A623-1C233F147984}"/>
              </a:ext>
            </a:extLst>
          </p:cNvPr>
          <p:cNvSpPr txBox="1"/>
          <p:nvPr/>
        </p:nvSpPr>
        <p:spPr>
          <a:xfrm>
            <a:off x="1308981" y="1664254"/>
            <a:ext cx="5333511" cy="369332"/>
          </a:xfrm>
          <a:prstGeom prst="rect">
            <a:avLst/>
          </a:prstGeom>
          <a:noFill/>
        </p:spPr>
        <p:txBody>
          <a:bodyPr wrap="none" rtlCol="0">
            <a:spAutoFit/>
          </a:bodyPr>
          <a:lstStyle/>
          <a:p>
            <a:r>
              <a:rPr lang="ru-RU" dirty="0"/>
              <a:t>А</a:t>
            </a:r>
            <a:r>
              <a:rPr lang="en-US" dirty="0" err="1"/>
              <a:t>dditional</a:t>
            </a:r>
            <a:r>
              <a:rPr lang="en-US" dirty="0"/>
              <a:t> material. Use if &gt; 20 minutes are left</a:t>
            </a:r>
            <a:endParaRPr lang="en-RU" dirty="0"/>
          </a:p>
        </p:txBody>
      </p:sp>
    </p:spTree>
    <p:extLst>
      <p:ext uri="{BB962C8B-B14F-4D97-AF65-F5344CB8AC3E}">
        <p14:creationId xmlns:p14="http://schemas.microsoft.com/office/powerpoint/2010/main" val="3362539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47700" y="2363658"/>
            <a:ext cx="1193800" cy="7747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NFkB</a:t>
            </a:r>
            <a:endParaRPr lang="en-US" dirty="0"/>
          </a:p>
        </p:txBody>
      </p:sp>
      <p:sp>
        <p:nvSpPr>
          <p:cNvPr id="2" name="Title 1"/>
          <p:cNvSpPr>
            <a:spLocks noGrp="1"/>
          </p:cNvSpPr>
          <p:nvPr>
            <p:ph type="title" idx="4294967295"/>
          </p:nvPr>
        </p:nvSpPr>
        <p:spPr>
          <a:xfrm>
            <a:off x="518983" y="135638"/>
            <a:ext cx="8775700" cy="1339850"/>
          </a:xfrm>
        </p:spPr>
        <p:txBody>
          <a:bodyPr>
            <a:normAutofit/>
          </a:bodyPr>
          <a:lstStyle/>
          <a:p>
            <a:r>
              <a:rPr lang="en-US" dirty="0"/>
              <a:t>Bi-stability is “hardwired” into </a:t>
            </a:r>
            <a:br>
              <a:rPr lang="en-US" dirty="0"/>
            </a:br>
            <a:r>
              <a:rPr lang="en-US" dirty="0"/>
              <a:t>HIV gene regulation</a:t>
            </a:r>
          </a:p>
        </p:txBody>
      </p:sp>
      <p:grpSp>
        <p:nvGrpSpPr>
          <p:cNvPr id="10" name="Group 9"/>
          <p:cNvGrpSpPr/>
          <p:nvPr/>
        </p:nvGrpSpPr>
        <p:grpSpPr>
          <a:xfrm>
            <a:off x="1155700" y="3138358"/>
            <a:ext cx="6921500" cy="1377237"/>
            <a:chOff x="571500" y="2727327"/>
            <a:chExt cx="8001000" cy="1268941"/>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916768"/>
              <a:ext cx="8001000" cy="10795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40" y="2790827"/>
              <a:ext cx="304800" cy="304800"/>
            </a:xfrm>
            <a:prstGeom prst="rect">
              <a:avLst/>
            </a:prstGeom>
          </p:spPr>
        </p:pic>
        <p:pic>
          <p:nvPicPr>
            <p:cNvPr id="13" name="Picture 12"/>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5333" y="3318937"/>
              <a:ext cx="5315860" cy="6350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190" y="2727327"/>
              <a:ext cx="406400" cy="368300"/>
            </a:xfrm>
            <a:prstGeom prst="rect">
              <a:avLst/>
            </a:prstGeom>
          </p:spPr>
        </p:pic>
      </p:grpSp>
      <p:sp>
        <p:nvSpPr>
          <p:cNvPr id="7" name="Rectangle 6"/>
          <p:cNvSpPr/>
          <p:nvPr/>
        </p:nvSpPr>
        <p:spPr>
          <a:xfrm>
            <a:off x="1887175" y="2002649"/>
            <a:ext cx="6995124" cy="646331"/>
          </a:xfrm>
          <a:prstGeom prst="rect">
            <a:avLst/>
          </a:prstGeom>
        </p:spPr>
        <p:txBody>
          <a:bodyPr wrap="none">
            <a:spAutoFit/>
          </a:bodyPr>
          <a:lstStyle/>
          <a:p>
            <a:r>
              <a:rPr lang="en-US" b="1" dirty="0"/>
              <a:t>Cell factors (present in activated cells) initiate mRNA transcription</a:t>
            </a:r>
          </a:p>
          <a:p>
            <a:r>
              <a:rPr lang="en-US" b="1" dirty="0"/>
              <a:t>and HIV protein production</a:t>
            </a:r>
            <a:endParaRPr lang="en-US" dirty="0"/>
          </a:p>
        </p:txBody>
      </p:sp>
      <p:sp>
        <p:nvSpPr>
          <p:cNvPr id="16" name="Rectangle 15"/>
          <p:cNvSpPr/>
          <p:nvPr/>
        </p:nvSpPr>
        <p:spPr>
          <a:xfrm>
            <a:off x="3172891" y="6290676"/>
            <a:ext cx="5196102" cy="646331"/>
          </a:xfrm>
          <a:prstGeom prst="rect">
            <a:avLst/>
          </a:prstGeom>
        </p:spPr>
        <p:txBody>
          <a:bodyPr wrap="none">
            <a:spAutoFit/>
          </a:bodyPr>
          <a:lstStyle/>
          <a:p>
            <a:r>
              <a:rPr lang="en-GB" dirty="0">
                <a:solidFill>
                  <a:schemeClr val="bg1">
                    <a:lumMod val="50000"/>
                  </a:schemeClr>
                </a:solidFill>
              </a:rPr>
              <a:t> </a:t>
            </a:r>
            <a:r>
              <a:rPr lang="en-GB" sz="1400" dirty="0" err="1">
                <a:solidFill>
                  <a:schemeClr val="bg1">
                    <a:lumMod val="50000"/>
                  </a:schemeClr>
                </a:solidFill>
              </a:rPr>
              <a:t>Razooky</a:t>
            </a:r>
            <a:r>
              <a:rPr lang="en-GB" sz="1400" dirty="0">
                <a:solidFill>
                  <a:schemeClr val="bg1">
                    <a:lumMod val="50000"/>
                  </a:schemeClr>
                </a:solidFill>
              </a:rPr>
              <a:t>, Pai, </a:t>
            </a:r>
            <a:r>
              <a:rPr lang="en-GB" sz="1400" dirty="0" err="1">
                <a:solidFill>
                  <a:schemeClr val="bg1">
                    <a:lumMod val="50000"/>
                  </a:schemeClr>
                </a:solidFill>
              </a:rPr>
              <a:t>Aull</a:t>
            </a:r>
            <a:r>
              <a:rPr lang="en-GB" sz="1400" dirty="0">
                <a:solidFill>
                  <a:schemeClr val="bg1">
                    <a:lumMod val="50000"/>
                  </a:schemeClr>
                </a:solidFill>
              </a:rPr>
              <a:t>, Rouzine, Weinberger L. 2015, Cell 160, 990–1001 </a:t>
            </a:r>
          </a:p>
          <a:p>
            <a:r>
              <a:rPr lang="en-GB" dirty="0"/>
              <a:t> </a:t>
            </a:r>
            <a:endParaRPr lang="en-GB" sz="2000" dirty="0"/>
          </a:p>
        </p:txBody>
      </p:sp>
      <p:sp>
        <p:nvSpPr>
          <p:cNvPr id="15" name="Rectangle 14"/>
          <p:cNvSpPr/>
          <p:nvPr/>
        </p:nvSpPr>
        <p:spPr>
          <a:xfrm>
            <a:off x="2383073" y="4515595"/>
            <a:ext cx="3031599" cy="646331"/>
          </a:xfrm>
          <a:prstGeom prst="rect">
            <a:avLst/>
          </a:prstGeom>
        </p:spPr>
        <p:txBody>
          <a:bodyPr wrap="none">
            <a:spAutoFit/>
          </a:bodyPr>
          <a:lstStyle/>
          <a:p>
            <a:r>
              <a:rPr lang="en-US" b="1" dirty="0"/>
              <a:t>Viral factor </a:t>
            </a:r>
            <a:r>
              <a:rPr lang="en-US" b="1" i="1" dirty="0"/>
              <a:t>Tat</a:t>
            </a:r>
            <a:r>
              <a:rPr lang="en-US" b="1" dirty="0"/>
              <a:t> accelerates </a:t>
            </a:r>
          </a:p>
          <a:p>
            <a:r>
              <a:rPr lang="en-US" b="1" dirty="0"/>
              <a:t>and stabilizes transcription</a:t>
            </a:r>
            <a:endParaRPr lang="en-US" dirty="0"/>
          </a:p>
        </p:txBody>
      </p:sp>
      <p:sp>
        <p:nvSpPr>
          <p:cNvPr id="6" name="TextBox 5"/>
          <p:cNvSpPr txBox="1"/>
          <p:nvPr/>
        </p:nvSpPr>
        <p:spPr>
          <a:xfrm>
            <a:off x="965200" y="5767023"/>
            <a:ext cx="7670800" cy="400110"/>
          </a:xfrm>
          <a:prstGeom prst="rect">
            <a:avLst/>
          </a:prstGeom>
          <a:noFill/>
        </p:spPr>
        <p:txBody>
          <a:bodyPr wrap="square" rtlCol="0">
            <a:spAutoFit/>
          </a:bodyPr>
          <a:lstStyle/>
          <a:p>
            <a:pPr>
              <a:buFont typeface="Wingdings" charset="2"/>
              <a:buChar char="ü"/>
            </a:pPr>
            <a:r>
              <a:rPr lang="en-US" sz="2000" b="1" dirty="0">
                <a:solidFill>
                  <a:srgbClr val="FF0000"/>
                </a:solidFill>
              </a:rPr>
              <a:t>New hypothesis: latency is an evolved trait in natural population </a:t>
            </a:r>
          </a:p>
        </p:txBody>
      </p:sp>
    </p:spTree>
    <p:extLst>
      <p:ext uri="{BB962C8B-B14F-4D97-AF65-F5344CB8AC3E}">
        <p14:creationId xmlns:p14="http://schemas.microsoft.com/office/powerpoint/2010/main" val="152541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BF73-8B1A-3A4E-A3B4-9AB1AA8AFA16}"/>
              </a:ext>
            </a:extLst>
          </p:cNvPr>
          <p:cNvSpPr>
            <a:spLocks noGrp="1"/>
          </p:cNvSpPr>
          <p:nvPr>
            <p:ph type="title"/>
          </p:nvPr>
        </p:nvSpPr>
        <p:spPr/>
        <p:txBody>
          <a:bodyPr/>
          <a:lstStyle/>
          <a:p>
            <a:r>
              <a:rPr lang="en-FR" dirty="0"/>
              <a:t>High rate of evolution in untreated patients</a:t>
            </a:r>
          </a:p>
        </p:txBody>
      </p:sp>
      <p:sp>
        <p:nvSpPr>
          <p:cNvPr id="3" name="Text Placeholder 2">
            <a:extLst>
              <a:ext uri="{FF2B5EF4-FFF2-40B4-BE49-F238E27FC236}">
                <a16:creationId xmlns:a16="http://schemas.microsoft.com/office/drawing/2014/main" id="{EF67C18C-A739-C44A-822B-C6AA5B7020B1}"/>
              </a:ext>
            </a:extLst>
          </p:cNvPr>
          <p:cNvSpPr>
            <a:spLocks noGrp="1"/>
          </p:cNvSpPr>
          <p:nvPr>
            <p:ph type="body" idx="1"/>
          </p:nvPr>
        </p:nvSpPr>
        <p:spPr/>
        <p:txBody>
          <a:bodyPr/>
          <a:lstStyle/>
          <a:p>
            <a:r>
              <a:rPr lang="en-FR" dirty="0"/>
              <a:t>How to develop a model</a:t>
            </a:r>
          </a:p>
        </p:txBody>
      </p:sp>
    </p:spTree>
    <p:extLst>
      <p:ext uri="{BB962C8B-B14F-4D97-AF65-F5344CB8AC3E}">
        <p14:creationId xmlns:p14="http://schemas.microsoft.com/office/powerpoint/2010/main" val="2020526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4150" y="-286399"/>
            <a:ext cx="8775700" cy="1339850"/>
          </a:xfrm>
        </p:spPr>
        <p:txBody>
          <a:bodyPr>
            <a:noAutofit/>
          </a:bodyPr>
          <a:lstStyle/>
          <a:p>
            <a:r>
              <a:rPr lang="en-US" sz="4000" dirty="0"/>
              <a:t>Evolved HIV roulette: ON or OFF</a:t>
            </a:r>
          </a:p>
        </p:txBody>
      </p:sp>
      <p:pic>
        <p:nvPicPr>
          <p:cNvPr id="16" name="Picture 15" descr="14.071 A L.Weinberger image for MI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76" y="2255572"/>
            <a:ext cx="3740856" cy="2636470"/>
          </a:xfrm>
          <a:prstGeom prst="rect">
            <a:avLst/>
          </a:prstGeom>
        </p:spPr>
      </p:pic>
      <p:sp>
        <p:nvSpPr>
          <p:cNvPr id="3" name="Rectangle 2"/>
          <p:cNvSpPr/>
          <p:nvPr/>
        </p:nvSpPr>
        <p:spPr>
          <a:xfrm>
            <a:off x="6121419" y="6350507"/>
            <a:ext cx="2261325" cy="338554"/>
          </a:xfrm>
          <a:prstGeom prst="rect">
            <a:avLst/>
          </a:prstGeom>
        </p:spPr>
        <p:txBody>
          <a:bodyPr wrap="none">
            <a:spAutoFit/>
          </a:bodyPr>
          <a:lstStyle/>
          <a:p>
            <a:r>
              <a:rPr lang="en-US" sz="1600" dirty="0">
                <a:solidFill>
                  <a:schemeClr val="bg1">
                    <a:lumMod val="50000"/>
                  </a:schemeClr>
                </a:solidFill>
              </a:rPr>
              <a:t>Weinberger L., Cell 2005 </a:t>
            </a:r>
          </a:p>
        </p:txBody>
      </p:sp>
      <p:sp>
        <p:nvSpPr>
          <p:cNvPr id="5" name="TextBox 4"/>
          <p:cNvSpPr txBox="1"/>
          <p:nvPr/>
        </p:nvSpPr>
        <p:spPr>
          <a:xfrm>
            <a:off x="900966" y="5579483"/>
            <a:ext cx="6956101" cy="646331"/>
          </a:xfrm>
          <a:prstGeom prst="rect">
            <a:avLst/>
          </a:prstGeom>
          <a:noFill/>
        </p:spPr>
        <p:txBody>
          <a:bodyPr wrap="square" rtlCol="0">
            <a:spAutoFit/>
          </a:bodyPr>
          <a:lstStyle/>
          <a:p>
            <a:r>
              <a:rPr lang="en-US" i="1" dirty="0"/>
              <a:t>p </a:t>
            </a:r>
            <a:r>
              <a:rPr lang="en-US" dirty="0"/>
              <a:t>and</a:t>
            </a:r>
            <a:r>
              <a:rPr lang="en-US" i="1" dirty="0"/>
              <a:t> r </a:t>
            </a:r>
            <a:r>
              <a:rPr lang="en-US" dirty="0"/>
              <a:t> may depend on:</a:t>
            </a:r>
          </a:p>
          <a:p>
            <a:r>
              <a:rPr lang="en-US" dirty="0"/>
              <a:t>initial cell cycle phase  AND exogenous cytokines</a:t>
            </a:r>
          </a:p>
        </p:txBody>
      </p:sp>
      <p:sp>
        <p:nvSpPr>
          <p:cNvPr id="6" name="TextBox 5"/>
          <p:cNvSpPr txBox="1"/>
          <p:nvPr/>
        </p:nvSpPr>
        <p:spPr>
          <a:xfrm>
            <a:off x="4840685" y="5007447"/>
            <a:ext cx="1490947" cy="369332"/>
          </a:xfrm>
          <a:prstGeom prst="rect">
            <a:avLst/>
          </a:prstGeom>
          <a:noFill/>
        </p:spPr>
        <p:txBody>
          <a:bodyPr wrap="none" rtlCol="0">
            <a:spAutoFit/>
          </a:bodyPr>
          <a:lstStyle/>
          <a:p>
            <a:r>
              <a:rPr lang="en-US" dirty="0"/>
              <a:t>Probability </a:t>
            </a:r>
            <a:r>
              <a:rPr lang="en-US" i="1" dirty="0"/>
              <a:t>p</a:t>
            </a:r>
          </a:p>
        </p:txBody>
      </p:sp>
      <p:sp>
        <p:nvSpPr>
          <p:cNvPr id="8" name="TextBox 7"/>
          <p:cNvSpPr txBox="1"/>
          <p:nvPr/>
        </p:nvSpPr>
        <p:spPr>
          <a:xfrm>
            <a:off x="4783043" y="1788513"/>
            <a:ext cx="1734854" cy="369332"/>
          </a:xfrm>
          <a:prstGeom prst="rect">
            <a:avLst/>
          </a:prstGeom>
          <a:noFill/>
        </p:spPr>
        <p:txBody>
          <a:bodyPr wrap="none" rtlCol="0">
            <a:spAutoFit/>
          </a:bodyPr>
          <a:lstStyle/>
          <a:p>
            <a:r>
              <a:rPr lang="en-US" dirty="0"/>
              <a:t>Probability 1- </a:t>
            </a:r>
            <a:r>
              <a:rPr lang="en-US" i="1" dirty="0"/>
              <a:t>p</a:t>
            </a:r>
          </a:p>
        </p:txBody>
      </p:sp>
      <p:sp>
        <p:nvSpPr>
          <p:cNvPr id="9" name="TextBox 8"/>
          <p:cNvSpPr txBox="1"/>
          <p:nvPr/>
        </p:nvSpPr>
        <p:spPr>
          <a:xfrm>
            <a:off x="6331632" y="3517313"/>
            <a:ext cx="2336280" cy="369332"/>
          </a:xfrm>
          <a:prstGeom prst="rect">
            <a:avLst/>
          </a:prstGeom>
          <a:noFill/>
        </p:spPr>
        <p:txBody>
          <a:bodyPr wrap="none" rtlCol="0">
            <a:spAutoFit/>
          </a:bodyPr>
          <a:lstStyle/>
          <a:p>
            <a:r>
              <a:rPr lang="en-US" dirty="0"/>
              <a:t>Activation rate/day </a:t>
            </a:r>
            <a:r>
              <a:rPr lang="en-US" i="1" dirty="0"/>
              <a:t>r</a:t>
            </a:r>
          </a:p>
        </p:txBody>
      </p:sp>
    </p:spTree>
    <p:extLst>
      <p:ext uri="{BB962C8B-B14F-4D97-AF65-F5344CB8AC3E}">
        <p14:creationId xmlns:p14="http://schemas.microsoft.com/office/powerpoint/2010/main" val="76824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4778" y="-338811"/>
            <a:ext cx="8470900" cy="1339850"/>
          </a:xfrm>
        </p:spPr>
        <p:txBody>
          <a:bodyPr>
            <a:normAutofit/>
          </a:bodyPr>
          <a:lstStyle/>
          <a:p>
            <a:r>
              <a:rPr lang="en-US" dirty="0"/>
              <a:t>Facts of mucosal infection</a:t>
            </a:r>
          </a:p>
        </p:txBody>
      </p:sp>
      <p:sp>
        <p:nvSpPr>
          <p:cNvPr id="3" name="Content Placeholder 2"/>
          <p:cNvSpPr>
            <a:spLocks noGrp="1"/>
          </p:cNvSpPr>
          <p:nvPr>
            <p:ph idx="4294967295"/>
          </p:nvPr>
        </p:nvSpPr>
        <p:spPr>
          <a:xfrm>
            <a:off x="506627" y="1397644"/>
            <a:ext cx="7620000" cy="3297237"/>
          </a:xfrm>
        </p:spPr>
        <p:txBody>
          <a:bodyPr>
            <a:normAutofit/>
          </a:bodyPr>
          <a:lstStyle/>
          <a:p>
            <a:r>
              <a:rPr lang="en-US" dirty="0">
                <a:solidFill>
                  <a:schemeClr val="tx1"/>
                </a:solidFill>
              </a:rPr>
              <a:t>SIV in monkeys: Virus is not present/does not replicate  at mucosal entry at day 2 to 5 post infection</a:t>
            </a:r>
          </a:p>
          <a:p>
            <a:r>
              <a:rPr lang="en-US" i="1" dirty="0">
                <a:solidFill>
                  <a:schemeClr val="tx1"/>
                </a:solidFill>
              </a:rPr>
              <a:t>R</a:t>
            </a:r>
            <a:r>
              <a:rPr lang="en-US" baseline="-25000" dirty="0">
                <a:solidFill>
                  <a:schemeClr val="tx1"/>
                </a:solidFill>
              </a:rPr>
              <a:t>0</a:t>
            </a:r>
            <a:r>
              <a:rPr lang="en-US" dirty="0">
                <a:solidFill>
                  <a:schemeClr val="tx1"/>
                </a:solidFill>
              </a:rPr>
              <a:t> (Number of newly infected cells per old cell) &lt; 1</a:t>
            </a:r>
          </a:p>
          <a:p>
            <a:r>
              <a:rPr lang="en-US" dirty="0">
                <a:solidFill>
                  <a:schemeClr val="tx1"/>
                </a:solidFill>
              </a:rPr>
              <a:t>Reason: Poor supply of target CD4 T cells during the first ~5 days</a:t>
            </a:r>
          </a:p>
          <a:p>
            <a:r>
              <a:rPr lang="en-US" dirty="0">
                <a:solidFill>
                  <a:schemeClr val="tx1"/>
                </a:solidFill>
              </a:rPr>
              <a:t>Day 6+: More target cells cells are recruited, </a:t>
            </a:r>
            <a:r>
              <a:rPr lang="en-US" i="1" dirty="0">
                <a:solidFill>
                  <a:schemeClr val="tx1"/>
                </a:solidFill>
              </a:rPr>
              <a:t>R</a:t>
            </a:r>
            <a:r>
              <a:rPr lang="en-US" baseline="-25000" dirty="0">
                <a:solidFill>
                  <a:schemeClr val="tx1"/>
                </a:solidFill>
              </a:rPr>
              <a:t>0muc</a:t>
            </a:r>
            <a:r>
              <a:rPr lang="en-US" dirty="0">
                <a:solidFill>
                  <a:schemeClr val="tx1"/>
                </a:solidFill>
              </a:rPr>
              <a:t> &gt; 1 (systemic expansion starts)</a:t>
            </a:r>
          </a:p>
          <a:p>
            <a:pPr marL="0" indent="0">
              <a:buNone/>
            </a:pPr>
            <a:endParaRPr lang="en-US" dirty="0">
              <a:solidFill>
                <a:schemeClr val="bg1">
                  <a:lumMod val="50000"/>
                </a:schemeClr>
              </a:solidFill>
            </a:endParaRPr>
          </a:p>
        </p:txBody>
      </p:sp>
      <p:sp>
        <p:nvSpPr>
          <p:cNvPr id="5" name="TextBox 4">
            <a:extLst>
              <a:ext uri="{FF2B5EF4-FFF2-40B4-BE49-F238E27FC236}">
                <a16:creationId xmlns:a16="http://schemas.microsoft.com/office/drawing/2014/main" id="{9D487064-6630-8B4D-AD5D-1D8E0CC53B09}"/>
              </a:ext>
            </a:extLst>
          </p:cNvPr>
          <p:cNvSpPr txBox="1"/>
          <p:nvPr/>
        </p:nvSpPr>
        <p:spPr>
          <a:xfrm>
            <a:off x="6414101" y="416264"/>
            <a:ext cx="2200275" cy="584775"/>
          </a:xfrm>
          <a:prstGeom prst="rect">
            <a:avLst/>
          </a:prstGeom>
          <a:noFill/>
        </p:spPr>
        <p:txBody>
          <a:bodyPr wrap="square">
            <a:spAutoFit/>
          </a:bodyPr>
          <a:lstStyle/>
          <a:p>
            <a:r>
              <a:rPr lang="en-US" sz="1600" dirty="0" err="1">
                <a:solidFill>
                  <a:schemeClr val="bg1">
                    <a:lumMod val="50000"/>
                  </a:schemeClr>
                </a:solidFill>
              </a:rPr>
              <a:t>Haase’s</a:t>
            </a:r>
            <a:r>
              <a:rPr lang="en-US" sz="1600" dirty="0">
                <a:solidFill>
                  <a:schemeClr val="bg1">
                    <a:lumMod val="50000"/>
                  </a:schemeClr>
                </a:solidFill>
              </a:rPr>
              <a:t> group</a:t>
            </a:r>
          </a:p>
          <a:p>
            <a:r>
              <a:rPr lang="en-US" sz="1600" dirty="0">
                <a:solidFill>
                  <a:schemeClr val="bg1">
                    <a:lumMod val="50000"/>
                  </a:schemeClr>
                </a:solidFill>
              </a:rPr>
              <a:t>Miller et al 2005 </a:t>
            </a:r>
          </a:p>
        </p:txBody>
      </p:sp>
    </p:spTree>
    <p:extLst>
      <p:ext uri="{BB962C8B-B14F-4D97-AF65-F5344CB8AC3E}">
        <p14:creationId xmlns:p14="http://schemas.microsoft.com/office/powerpoint/2010/main" val="1427991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91580" y="139030"/>
            <a:ext cx="6216993" cy="1143000"/>
          </a:xfrm>
        </p:spPr>
        <p:txBody>
          <a:bodyPr>
            <a:normAutofit fontScale="90000"/>
          </a:bodyPr>
          <a:lstStyle/>
          <a:p>
            <a:r>
              <a:rPr lang="en-US" dirty="0"/>
              <a:t>Hypothesis: Latent cells are “Trojan horse” of HIV</a:t>
            </a:r>
          </a:p>
        </p:txBody>
      </p:sp>
      <p:pic>
        <p:nvPicPr>
          <p:cNvPr id="5" name="Content Placeholder 4"/>
          <p:cNvPicPr>
            <a:picLocks noGrp="1" noChangeAspect="1"/>
          </p:cNvPicPr>
          <p:nvPr>
            <p:ph idx="4294967295"/>
          </p:nvPr>
        </p:nvPicPr>
        <p:blipFill>
          <a:blip r:embed="rId2"/>
          <a:srcRect l="-32224" r="-32224"/>
          <a:stretch>
            <a:fillRect/>
          </a:stretch>
        </p:blipFill>
        <p:spPr>
          <a:xfrm>
            <a:off x="1007806" y="1905000"/>
            <a:ext cx="7345362" cy="3932238"/>
          </a:xfrm>
        </p:spPr>
      </p:pic>
      <p:sp>
        <p:nvSpPr>
          <p:cNvPr id="6" name="TextBox 5"/>
          <p:cNvSpPr txBox="1"/>
          <p:nvPr/>
        </p:nvSpPr>
        <p:spPr>
          <a:xfrm>
            <a:off x="4216400" y="6324284"/>
            <a:ext cx="4927600" cy="307777"/>
          </a:xfrm>
          <a:prstGeom prst="rect">
            <a:avLst/>
          </a:prstGeom>
          <a:noFill/>
        </p:spPr>
        <p:txBody>
          <a:bodyPr wrap="square" rtlCol="0">
            <a:spAutoFit/>
          </a:bodyPr>
          <a:lstStyle/>
          <a:p>
            <a:r>
              <a:rPr lang="en-US" sz="1400" dirty="0">
                <a:solidFill>
                  <a:schemeClr val="bg1">
                    <a:lumMod val="50000"/>
                  </a:schemeClr>
                </a:solidFill>
              </a:rPr>
              <a:t>Rouzine, Weinberger A &amp; Weinberger L, Cell 2015</a:t>
            </a:r>
          </a:p>
        </p:txBody>
      </p:sp>
    </p:spTree>
    <p:extLst>
      <p:ext uri="{BB962C8B-B14F-4D97-AF65-F5344CB8AC3E}">
        <p14:creationId xmlns:p14="http://schemas.microsoft.com/office/powerpoint/2010/main" val="1295643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32486" y="-218045"/>
            <a:ext cx="6508750" cy="1143000"/>
          </a:xfrm>
        </p:spPr>
        <p:txBody>
          <a:bodyPr/>
          <a:lstStyle/>
          <a:p>
            <a:r>
              <a:rPr lang="en-US" dirty="0"/>
              <a:t>Two-compartment model</a:t>
            </a:r>
          </a:p>
        </p:txBody>
      </p:sp>
      <p:pic>
        <p:nvPicPr>
          <p:cNvPr id="6" name="Content Placeholder 5"/>
          <p:cNvPicPr>
            <a:picLocks noGrp="1" noChangeAspect="1"/>
          </p:cNvPicPr>
          <p:nvPr>
            <p:ph idx="4294967295"/>
          </p:nvPr>
        </p:nvPicPr>
        <p:blipFill>
          <a:blip r:embed="rId2"/>
          <a:srcRect t="-7132" b="-7132"/>
          <a:stretch>
            <a:fillRect/>
          </a:stretch>
        </p:blipFill>
        <p:spPr>
          <a:xfrm>
            <a:off x="900112" y="2000808"/>
            <a:ext cx="7345362" cy="3932237"/>
          </a:xfrm>
        </p:spPr>
      </p:pic>
      <p:sp>
        <p:nvSpPr>
          <p:cNvPr id="2" name="Rectangle 1"/>
          <p:cNvSpPr/>
          <p:nvPr/>
        </p:nvSpPr>
        <p:spPr>
          <a:xfrm>
            <a:off x="900112" y="2523067"/>
            <a:ext cx="420688" cy="57573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00100" y="2230970"/>
            <a:ext cx="381000" cy="317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1116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tandard model.pdf"/>
          <p:cNvPicPr>
            <a:picLocks noGrp="1" noChangeAspect="1"/>
          </p:cNvPicPr>
          <p:nvPr>
            <p:ph idx="4294967295"/>
          </p:nvPr>
        </p:nvPicPr>
        <p:blipFill>
          <a:blip r:embed="rId2">
            <a:extLst>
              <a:ext uri="{28A0092B-C50C-407E-A947-70E740481C1C}">
                <a14:useLocalDpi xmlns:a14="http://schemas.microsoft.com/office/drawing/2010/main" val="0"/>
              </a:ext>
            </a:extLst>
          </a:blip>
          <a:srcRect t="-1995" b="-1995"/>
          <a:stretch>
            <a:fillRect/>
          </a:stretch>
        </p:blipFill>
        <p:spPr>
          <a:xfrm>
            <a:off x="234780" y="1701800"/>
            <a:ext cx="6911975" cy="3700463"/>
          </a:xfrm>
        </p:spPr>
      </p:pic>
      <p:sp>
        <p:nvSpPr>
          <p:cNvPr id="3" name="Title 2"/>
          <p:cNvSpPr>
            <a:spLocks noGrp="1"/>
          </p:cNvSpPr>
          <p:nvPr>
            <p:ph type="title" idx="4294967295"/>
          </p:nvPr>
        </p:nvSpPr>
        <p:spPr>
          <a:xfrm>
            <a:off x="593125" y="654908"/>
            <a:ext cx="8044249" cy="1143000"/>
          </a:xfrm>
        </p:spPr>
        <p:txBody>
          <a:bodyPr>
            <a:normAutofit fontScale="90000"/>
          </a:bodyPr>
          <a:lstStyle/>
          <a:p>
            <a:r>
              <a:rPr lang="en-US" sz="4000" dirty="0"/>
              <a:t>Basic model of virus replication </a:t>
            </a:r>
            <a:br>
              <a:rPr lang="en-US" sz="4000" dirty="0"/>
            </a:br>
            <a:r>
              <a:rPr lang="en-US" sz="4000" dirty="0"/>
              <a:t>(for both mucosa and lymphoid tissue)</a:t>
            </a:r>
          </a:p>
        </p:txBody>
      </p:sp>
      <p:sp>
        <p:nvSpPr>
          <p:cNvPr id="2" name="Rectangle 1"/>
          <p:cNvSpPr/>
          <p:nvPr/>
        </p:nvSpPr>
        <p:spPr>
          <a:xfrm>
            <a:off x="897825" y="5557339"/>
            <a:ext cx="5850617" cy="923330"/>
          </a:xfrm>
          <a:prstGeom prst="rect">
            <a:avLst/>
          </a:prstGeom>
        </p:spPr>
        <p:txBody>
          <a:bodyPr wrap="none">
            <a:spAutoFit/>
          </a:bodyPr>
          <a:lstStyle/>
          <a:p>
            <a:r>
              <a:rPr lang="en-US" dirty="0"/>
              <a:t>Replication numbers: </a:t>
            </a:r>
            <a:r>
              <a:rPr lang="en-US" i="1" dirty="0"/>
              <a:t>R</a:t>
            </a:r>
            <a:r>
              <a:rPr lang="en-US" baseline="-25000" dirty="0"/>
              <a:t>0muc </a:t>
            </a:r>
            <a:r>
              <a:rPr lang="en-US" dirty="0"/>
              <a:t>= </a:t>
            </a:r>
            <a:r>
              <a:rPr lang="en-US" i="1" dirty="0" err="1"/>
              <a:t>b</a:t>
            </a:r>
            <a:r>
              <a:rPr lang="en-US" baseline="-25000" dirty="0" err="1"/>
              <a:t>muc</a:t>
            </a:r>
            <a:r>
              <a:rPr lang="en-US" i="1" dirty="0" err="1"/>
              <a:t>kn</a:t>
            </a:r>
            <a:r>
              <a:rPr lang="en-US" dirty="0"/>
              <a:t>/</a:t>
            </a:r>
            <a:r>
              <a:rPr lang="en-US" i="1" dirty="0" err="1"/>
              <a:t>cd</a:t>
            </a:r>
            <a:r>
              <a:rPr lang="en-US" baseline="-25000" dirty="0" err="1"/>
              <a:t>I</a:t>
            </a:r>
            <a:r>
              <a:rPr lang="en-US" dirty="0"/>
              <a:t> , </a:t>
            </a:r>
            <a:r>
              <a:rPr lang="en-US" i="1" dirty="0"/>
              <a:t>R</a:t>
            </a:r>
            <a:r>
              <a:rPr lang="en-US" baseline="-25000" dirty="0"/>
              <a:t>0sys </a:t>
            </a:r>
            <a:r>
              <a:rPr lang="en-US" dirty="0"/>
              <a:t>= </a:t>
            </a:r>
            <a:r>
              <a:rPr lang="en-US" i="1" dirty="0" err="1"/>
              <a:t>b</a:t>
            </a:r>
            <a:r>
              <a:rPr lang="en-US" baseline="-25000" dirty="0" err="1"/>
              <a:t>sys</a:t>
            </a:r>
            <a:r>
              <a:rPr lang="en-US" i="1" dirty="0" err="1"/>
              <a:t>kn</a:t>
            </a:r>
            <a:r>
              <a:rPr lang="en-US" dirty="0"/>
              <a:t>/</a:t>
            </a:r>
            <a:r>
              <a:rPr lang="en-US" i="1" dirty="0" err="1"/>
              <a:t>cd</a:t>
            </a:r>
            <a:r>
              <a:rPr lang="en-US" baseline="-25000" dirty="0" err="1"/>
              <a:t>I</a:t>
            </a:r>
            <a:r>
              <a:rPr lang="en-US" dirty="0"/>
              <a:t> </a:t>
            </a:r>
          </a:p>
          <a:p>
            <a:endParaRPr lang="en-US" dirty="0">
              <a:solidFill>
                <a:srgbClr val="FF0000"/>
              </a:solidFill>
            </a:endParaRPr>
          </a:p>
          <a:p>
            <a:r>
              <a:rPr lang="en-US" dirty="0">
                <a:solidFill>
                  <a:srgbClr val="0000FF"/>
                </a:solidFill>
              </a:rPr>
              <a:t>Mucosa: </a:t>
            </a:r>
            <a:r>
              <a:rPr lang="en-US" i="1" dirty="0">
                <a:solidFill>
                  <a:srgbClr val="0000FF"/>
                </a:solidFill>
              </a:rPr>
              <a:t>R</a:t>
            </a:r>
            <a:r>
              <a:rPr lang="en-US" baseline="-25000" dirty="0">
                <a:solidFill>
                  <a:srgbClr val="0000FF"/>
                </a:solidFill>
              </a:rPr>
              <a:t>0muc</a:t>
            </a:r>
            <a:r>
              <a:rPr lang="en-US" dirty="0">
                <a:solidFill>
                  <a:srgbClr val="0000FF"/>
                </a:solidFill>
              </a:rPr>
              <a:t> &lt; 1.  </a:t>
            </a:r>
            <a:r>
              <a:rPr lang="en-US" dirty="0">
                <a:solidFill>
                  <a:srgbClr val="FF0000"/>
                </a:solidFill>
              </a:rPr>
              <a:t>Systemic: </a:t>
            </a:r>
            <a:r>
              <a:rPr lang="en-US" i="1" dirty="0">
                <a:solidFill>
                  <a:srgbClr val="FF0000"/>
                </a:solidFill>
              </a:rPr>
              <a:t>R</a:t>
            </a:r>
            <a:r>
              <a:rPr lang="en-US" baseline="-25000" dirty="0">
                <a:solidFill>
                  <a:srgbClr val="FF0000"/>
                </a:solidFill>
              </a:rPr>
              <a:t>0sys</a:t>
            </a:r>
            <a:r>
              <a:rPr lang="en-US" dirty="0">
                <a:solidFill>
                  <a:srgbClr val="FF0000"/>
                </a:solidFill>
              </a:rPr>
              <a:t> &gt; 1.</a:t>
            </a:r>
          </a:p>
        </p:txBody>
      </p:sp>
    </p:spTree>
    <p:extLst>
      <p:ext uri="{BB962C8B-B14F-4D97-AF65-F5344CB8AC3E}">
        <p14:creationId xmlns:p14="http://schemas.microsoft.com/office/powerpoint/2010/main" val="4008016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3312" y="-194055"/>
            <a:ext cx="7871254" cy="1339850"/>
          </a:xfrm>
        </p:spPr>
        <p:txBody>
          <a:bodyPr>
            <a:noAutofit/>
          </a:bodyPr>
          <a:lstStyle/>
          <a:p>
            <a:r>
              <a:rPr lang="en-US" sz="2400" dirty="0"/>
              <a:t>Optimal latency probability balances viral dose and transfer to LT</a:t>
            </a:r>
          </a:p>
        </p:txBody>
      </p:sp>
      <p:pic>
        <p:nvPicPr>
          <p:cNvPr id="4" name="Content Placeholder 3"/>
          <p:cNvPicPr>
            <a:picLocks noGrp="1" noChangeAspect="1"/>
          </p:cNvPicPr>
          <p:nvPr>
            <p:ph idx="4294967295"/>
          </p:nvPr>
        </p:nvPicPr>
        <p:blipFill>
          <a:blip r:embed="rId2"/>
          <a:srcRect l="-65605" r="-65605"/>
          <a:stretch>
            <a:fillRect/>
          </a:stretch>
        </p:blipFill>
        <p:spPr>
          <a:xfrm>
            <a:off x="-1619400" y="2155874"/>
            <a:ext cx="7345363" cy="3932238"/>
          </a:xfrm>
        </p:spPr>
      </p:pic>
      <p:pic>
        <p:nvPicPr>
          <p:cNvPr id="5" name="Picture 4"/>
          <p:cNvPicPr>
            <a:picLocks noChangeAspect="1"/>
          </p:cNvPicPr>
          <p:nvPr/>
        </p:nvPicPr>
        <p:blipFill>
          <a:blip r:embed="rId3"/>
          <a:stretch>
            <a:fillRect/>
          </a:stretch>
        </p:blipFill>
        <p:spPr>
          <a:xfrm>
            <a:off x="4638675" y="3217336"/>
            <a:ext cx="3606800" cy="2387600"/>
          </a:xfrm>
          <a:prstGeom prst="rect">
            <a:avLst/>
          </a:prstGeom>
        </p:spPr>
      </p:pic>
      <p:sp>
        <p:nvSpPr>
          <p:cNvPr id="7" name="TextBox 6"/>
          <p:cNvSpPr txBox="1"/>
          <p:nvPr/>
        </p:nvSpPr>
        <p:spPr>
          <a:xfrm>
            <a:off x="4820465" y="5757744"/>
            <a:ext cx="1810997" cy="307777"/>
          </a:xfrm>
          <a:prstGeom prst="rect">
            <a:avLst/>
          </a:prstGeom>
          <a:noFill/>
        </p:spPr>
        <p:txBody>
          <a:bodyPr wrap="none" rtlCol="0">
            <a:spAutoFit/>
          </a:bodyPr>
          <a:lstStyle/>
          <a:p>
            <a:r>
              <a:rPr lang="en-US" sz="1400" b="1" i="1" dirty="0">
                <a:solidFill>
                  <a:srgbClr val="FF6600"/>
                </a:solidFill>
              </a:rPr>
              <a:t> p</a:t>
            </a:r>
            <a:r>
              <a:rPr lang="en-US" sz="1400" b="1" baseline="-25000" dirty="0">
                <a:solidFill>
                  <a:srgbClr val="FF6600"/>
                </a:solidFill>
              </a:rPr>
              <a:t>lat</a:t>
            </a:r>
            <a:r>
              <a:rPr lang="en-US" sz="1400" b="1" i="1" dirty="0">
                <a:solidFill>
                  <a:srgbClr val="FF6600"/>
                </a:solidFill>
              </a:rPr>
              <a:t> </a:t>
            </a:r>
            <a:r>
              <a:rPr lang="en-US" sz="1400" b="1" dirty="0">
                <a:solidFill>
                  <a:srgbClr val="FF6600"/>
                </a:solidFill>
              </a:rPr>
              <a:t>[(1</a:t>
            </a:r>
            <a:r>
              <a:rPr lang="en-US" sz="1400" b="1" i="1" dirty="0">
                <a:solidFill>
                  <a:srgbClr val="FF6600"/>
                </a:solidFill>
              </a:rPr>
              <a:t>- p</a:t>
            </a:r>
            <a:r>
              <a:rPr lang="en-US" sz="1400" b="1" baseline="-25000" dirty="0">
                <a:solidFill>
                  <a:srgbClr val="FF6600"/>
                </a:solidFill>
              </a:rPr>
              <a:t>lat</a:t>
            </a:r>
            <a:r>
              <a:rPr lang="en-US" sz="1400" b="1" dirty="0">
                <a:solidFill>
                  <a:srgbClr val="FF6600"/>
                </a:solidFill>
              </a:rPr>
              <a:t>)</a:t>
            </a:r>
            <a:r>
              <a:rPr lang="en-US" sz="1400" b="1" i="1" dirty="0">
                <a:solidFill>
                  <a:srgbClr val="FF6600"/>
                </a:solidFill>
              </a:rPr>
              <a:t>R</a:t>
            </a:r>
            <a:r>
              <a:rPr lang="en-US" sz="1400" b="1" baseline="-25000" dirty="0">
                <a:solidFill>
                  <a:srgbClr val="FF6600"/>
                </a:solidFill>
              </a:rPr>
              <a:t>0</a:t>
            </a:r>
            <a:r>
              <a:rPr lang="en-US" sz="1400" b="1" baseline="30000" dirty="0">
                <a:solidFill>
                  <a:srgbClr val="FF6600"/>
                </a:solidFill>
              </a:rPr>
              <a:t>LT</a:t>
            </a:r>
            <a:r>
              <a:rPr lang="en-US" sz="1400" b="1" i="1" dirty="0">
                <a:solidFill>
                  <a:srgbClr val="FF6600"/>
                </a:solidFill>
              </a:rPr>
              <a:t> - </a:t>
            </a:r>
            <a:r>
              <a:rPr lang="en-US" sz="1400" b="1" dirty="0">
                <a:solidFill>
                  <a:srgbClr val="FF6600"/>
                </a:solidFill>
              </a:rPr>
              <a:t>1]</a:t>
            </a:r>
            <a:r>
              <a:rPr lang="en-US" sz="1400" i="1" dirty="0">
                <a:solidFill>
                  <a:srgbClr val="FF6600"/>
                </a:solidFill>
              </a:rPr>
              <a:t> </a:t>
            </a:r>
            <a:endParaRPr lang="en-US" sz="1400" dirty="0">
              <a:solidFill>
                <a:srgbClr val="FF6600"/>
              </a:solidFill>
            </a:endParaRPr>
          </a:p>
        </p:txBody>
      </p:sp>
      <p:sp>
        <p:nvSpPr>
          <p:cNvPr id="11" name="Right Arrow 10"/>
          <p:cNvSpPr/>
          <p:nvPr/>
        </p:nvSpPr>
        <p:spPr>
          <a:xfrm rot="2606754">
            <a:off x="3426316" y="3510687"/>
            <a:ext cx="660400" cy="309036"/>
          </a:xfrm>
          <a:prstGeom prst="rightArrow">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2" name="Right Arrow 11"/>
          <p:cNvSpPr/>
          <p:nvPr/>
        </p:nvSpPr>
        <p:spPr>
          <a:xfrm rot="19093925">
            <a:off x="3429532" y="4637175"/>
            <a:ext cx="660400" cy="309036"/>
          </a:xfrm>
          <a:prstGeom prst="rightArrow">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4" name="Multiply 13"/>
          <p:cNvSpPr/>
          <p:nvPr/>
        </p:nvSpPr>
        <p:spPr>
          <a:xfrm>
            <a:off x="4061211" y="3991758"/>
            <a:ext cx="412792" cy="416350"/>
          </a:xfrm>
          <a:prstGeom prst="mathMultiply">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5" name="Rectangle 14"/>
          <p:cNvSpPr/>
          <p:nvPr/>
        </p:nvSpPr>
        <p:spPr>
          <a:xfrm>
            <a:off x="450850" y="2140618"/>
            <a:ext cx="444500" cy="3428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73050" y="4106578"/>
            <a:ext cx="444500" cy="3428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5422900" y="4699000"/>
            <a:ext cx="0" cy="1058744"/>
          </a:xfrm>
          <a:prstGeom prst="straightConnector1">
            <a:avLst/>
          </a:prstGeom>
          <a:ln w="28575"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80B56C0-AFD5-D04A-845C-F87ED2150677}"/>
              </a:ext>
            </a:extLst>
          </p:cNvPr>
          <p:cNvSpPr txBox="1"/>
          <p:nvPr/>
        </p:nvSpPr>
        <p:spPr>
          <a:xfrm>
            <a:off x="5266475" y="1755937"/>
            <a:ext cx="2351200" cy="923330"/>
          </a:xfrm>
          <a:prstGeom prst="rect">
            <a:avLst/>
          </a:prstGeom>
          <a:noFill/>
        </p:spPr>
        <p:txBody>
          <a:bodyPr wrap="none" rtlCol="0">
            <a:spAutoFit/>
          </a:bodyPr>
          <a:lstStyle/>
          <a:p>
            <a:r>
              <a:rPr lang="en-US" b="1" dirty="0">
                <a:solidFill>
                  <a:srgbClr val="660066"/>
                </a:solidFill>
              </a:rPr>
              <a:t>Culture data:</a:t>
            </a:r>
          </a:p>
          <a:p>
            <a:r>
              <a:rPr lang="en-US" b="1" dirty="0">
                <a:solidFill>
                  <a:srgbClr val="660066"/>
                </a:solidFill>
              </a:rPr>
              <a:t>Eric </a:t>
            </a:r>
            <a:r>
              <a:rPr lang="en-US" b="1" dirty="0" err="1">
                <a:solidFill>
                  <a:srgbClr val="660066"/>
                </a:solidFill>
              </a:rPr>
              <a:t>Verdin’s</a:t>
            </a:r>
            <a:r>
              <a:rPr lang="en-US" b="1" dirty="0">
                <a:solidFill>
                  <a:srgbClr val="660066"/>
                </a:solidFill>
              </a:rPr>
              <a:t> group:</a:t>
            </a:r>
          </a:p>
          <a:p>
            <a:r>
              <a:rPr lang="en-US" b="1" dirty="0">
                <a:solidFill>
                  <a:srgbClr val="660066"/>
                </a:solidFill>
              </a:rPr>
              <a:t>p</a:t>
            </a:r>
            <a:r>
              <a:rPr lang="en-US" b="1" baseline="-25000" dirty="0">
                <a:solidFill>
                  <a:srgbClr val="660066"/>
                </a:solidFill>
              </a:rPr>
              <a:t>lat</a:t>
            </a:r>
            <a:r>
              <a:rPr lang="en-US" b="1" dirty="0">
                <a:solidFill>
                  <a:srgbClr val="660066"/>
                </a:solidFill>
              </a:rPr>
              <a:t>=0.1-0.4 in culture</a:t>
            </a:r>
          </a:p>
        </p:txBody>
      </p:sp>
    </p:spTree>
    <p:extLst>
      <p:ext uri="{BB962C8B-B14F-4D97-AF65-F5344CB8AC3E}">
        <p14:creationId xmlns:p14="http://schemas.microsoft.com/office/powerpoint/2010/main" val="30003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P spid="14"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043" y="3429000"/>
            <a:ext cx="6274204" cy="1398494"/>
          </a:xfrm>
        </p:spPr>
        <p:txBody>
          <a:bodyPr/>
          <a:lstStyle/>
          <a:p>
            <a:r>
              <a:rPr lang="en-US" cap="none" dirty="0"/>
              <a:t>Why </a:t>
            </a:r>
            <a:r>
              <a:rPr lang="en-US" i="1" cap="none" dirty="0"/>
              <a:t>p</a:t>
            </a:r>
            <a:r>
              <a:rPr lang="en-US" cap="none" baseline="-25000" dirty="0"/>
              <a:t>lat</a:t>
            </a:r>
            <a:r>
              <a:rPr lang="en-US" cap="none" dirty="0"/>
              <a:t> = 10</a:t>
            </a:r>
            <a:r>
              <a:rPr lang="en-US" cap="none" baseline="30000" dirty="0"/>
              <a:t>-3</a:t>
            </a:r>
            <a:r>
              <a:rPr lang="en-US" cap="none" dirty="0"/>
              <a:t> - 10</a:t>
            </a:r>
            <a:r>
              <a:rPr lang="en-US" cap="none" baseline="30000" dirty="0"/>
              <a:t>-5</a:t>
            </a:r>
            <a:br>
              <a:rPr lang="en-US" cap="none" dirty="0"/>
            </a:br>
            <a:r>
              <a:rPr lang="en-US" cap="none" dirty="0"/>
              <a:t>in chronic patients</a:t>
            </a:r>
            <a:r>
              <a:rPr lang="en-US" sz="4400" dirty="0"/>
              <a:t>?</a:t>
            </a:r>
          </a:p>
        </p:txBody>
      </p:sp>
      <p:sp>
        <p:nvSpPr>
          <p:cNvPr id="3" name="Text Placeholder 2"/>
          <p:cNvSpPr>
            <a:spLocks noGrp="1"/>
          </p:cNvSpPr>
          <p:nvPr>
            <p:ph type="body" idx="1"/>
          </p:nvPr>
        </p:nvSpPr>
        <p:spPr/>
        <p:txBody>
          <a:bodyPr/>
          <a:lstStyle/>
          <a:p>
            <a:r>
              <a:rPr lang="en-US" dirty="0"/>
              <a:t>New question creates an upgrade of the model</a:t>
            </a:r>
          </a:p>
        </p:txBody>
      </p:sp>
    </p:spTree>
    <p:extLst>
      <p:ext uri="{BB962C8B-B14F-4D97-AF65-F5344CB8AC3E}">
        <p14:creationId xmlns:p14="http://schemas.microsoft.com/office/powerpoint/2010/main" val="1335832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347" y="457503"/>
            <a:ext cx="7620000" cy="1143000"/>
          </a:xfrm>
        </p:spPr>
        <p:txBody>
          <a:bodyPr>
            <a:normAutofit fontScale="90000"/>
          </a:bodyPr>
          <a:lstStyle/>
          <a:p>
            <a:r>
              <a:rPr lang="en-US" sz="4000" dirty="0"/>
              <a:t>CD8 T and CD4 T cells secrete activating cytokines</a:t>
            </a:r>
          </a:p>
        </p:txBody>
      </p:sp>
      <p:sp>
        <p:nvSpPr>
          <p:cNvPr id="17" name="Rectangle 16"/>
          <p:cNvSpPr/>
          <p:nvPr/>
        </p:nvSpPr>
        <p:spPr>
          <a:xfrm>
            <a:off x="1320800" y="1837267"/>
            <a:ext cx="392113"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320800" y="3869267"/>
            <a:ext cx="392113"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615040" y="1837267"/>
            <a:ext cx="264560"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631433" y="3963723"/>
            <a:ext cx="264560"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418983" y="1735975"/>
            <a:ext cx="392113"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433591" y="3806558"/>
            <a:ext cx="392113"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Untitl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336" y="2464458"/>
            <a:ext cx="3632200" cy="2895600"/>
          </a:xfrm>
          <a:prstGeom prst="rect">
            <a:avLst/>
          </a:prstGeom>
        </p:spPr>
      </p:pic>
      <p:sp>
        <p:nvSpPr>
          <p:cNvPr id="19" name="Rectangle 18"/>
          <p:cNvSpPr/>
          <p:nvPr/>
        </p:nvSpPr>
        <p:spPr>
          <a:xfrm>
            <a:off x="1151465" y="1735975"/>
            <a:ext cx="508000" cy="5812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185336" y="1910817"/>
            <a:ext cx="557199" cy="521732"/>
          </a:xfrm>
          <a:prstGeom prst="rect">
            <a:avLst/>
          </a:prstGeom>
          <a:solidFill>
            <a:schemeClr val="bg1"/>
          </a:solidFill>
        </p:spPr>
        <p:txBody>
          <a:bodyPr wrap="square" rtlCol="0">
            <a:spAutoFit/>
          </a:bodyPr>
          <a:lstStyle/>
          <a:p>
            <a:endParaRPr lang="en-US" dirty="0"/>
          </a:p>
        </p:txBody>
      </p:sp>
      <p:sp>
        <p:nvSpPr>
          <p:cNvPr id="20" name="Rectangle 19"/>
          <p:cNvSpPr/>
          <p:nvPr/>
        </p:nvSpPr>
        <p:spPr>
          <a:xfrm>
            <a:off x="5294129" y="4807109"/>
            <a:ext cx="2989118" cy="861774"/>
          </a:xfrm>
          <a:prstGeom prst="rect">
            <a:avLst/>
          </a:prstGeom>
        </p:spPr>
        <p:txBody>
          <a:bodyPr wrap="square">
            <a:spAutoFit/>
          </a:bodyPr>
          <a:lstStyle/>
          <a:p>
            <a:r>
              <a:rPr lang="en-US" sz="1600" i="1" dirty="0"/>
              <a:t>p</a:t>
            </a:r>
            <a:r>
              <a:rPr lang="en-US" sz="1600" dirty="0"/>
              <a:t>(</a:t>
            </a:r>
            <a:r>
              <a:rPr lang="en-US" sz="1600" i="1" dirty="0"/>
              <a:t>E</a:t>
            </a:r>
            <a:r>
              <a:rPr lang="en-US" sz="1600" dirty="0"/>
              <a:t>) = </a:t>
            </a:r>
            <a:r>
              <a:rPr lang="en-US" sz="1600" i="1" dirty="0"/>
              <a:t>p</a:t>
            </a:r>
            <a:r>
              <a:rPr lang="en-US" sz="1600" dirty="0"/>
              <a:t>(0)</a:t>
            </a:r>
            <a:r>
              <a:rPr lang="en-US" sz="1600" i="1" dirty="0"/>
              <a:t>E</a:t>
            </a:r>
            <a:r>
              <a:rPr lang="en-US" sz="1600" baseline="-25000" dirty="0"/>
              <a:t>0L</a:t>
            </a:r>
            <a:r>
              <a:rPr lang="en-US" sz="1600" dirty="0"/>
              <a:t>/(</a:t>
            </a:r>
            <a:r>
              <a:rPr lang="en-US" sz="1600" i="1" dirty="0"/>
              <a:t>E</a:t>
            </a:r>
            <a:r>
              <a:rPr lang="en-US" sz="1600" baseline="-25000" dirty="0"/>
              <a:t>0L</a:t>
            </a:r>
            <a:r>
              <a:rPr lang="en-US" sz="1600" dirty="0"/>
              <a:t>+</a:t>
            </a:r>
            <a:r>
              <a:rPr lang="en-US" sz="1600" i="1" dirty="0"/>
              <a:t>E</a:t>
            </a:r>
            <a:r>
              <a:rPr lang="en-US" sz="1600" dirty="0"/>
              <a:t>)</a:t>
            </a:r>
          </a:p>
          <a:p>
            <a:endParaRPr lang="en-US" sz="1600" dirty="0"/>
          </a:p>
          <a:p>
            <a:r>
              <a:rPr lang="en-US" sz="1600" i="1" dirty="0"/>
              <a:t>r</a:t>
            </a:r>
            <a:r>
              <a:rPr lang="en-US" sz="1600" dirty="0"/>
              <a:t> (</a:t>
            </a:r>
            <a:r>
              <a:rPr lang="en-US" sz="1600" i="1" dirty="0"/>
              <a:t>E</a:t>
            </a:r>
            <a:r>
              <a:rPr lang="en-US" sz="1600" dirty="0"/>
              <a:t>) =  </a:t>
            </a:r>
            <a:r>
              <a:rPr lang="en-US" sz="1600" i="1" dirty="0"/>
              <a:t>r</a:t>
            </a:r>
            <a:r>
              <a:rPr lang="en-US" sz="1600" dirty="0"/>
              <a:t>(0) + </a:t>
            </a:r>
            <a:r>
              <a:rPr lang="en-US" sz="1600" i="1" dirty="0" err="1"/>
              <a:t>d</a:t>
            </a:r>
            <a:r>
              <a:rPr lang="en-US" sz="1600" baseline="-25000" dirty="0" err="1"/>
              <a:t>I</a:t>
            </a:r>
            <a:r>
              <a:rPr lang="en-US" sz="1600" dirty="0"/>
              <a:t> </a:t>
            </a:r>
            <a:r>
              <a:rPr lang="en-US" sz="1600" i="1" dirty="0"/>
              <a:t>E/</a:t>
            </a:r>
            <a:r>
              <a:rPr lang="en-US" sz="1600" dirty="0"/>
              <a:t>(</a:t>
            </a:r>
            <a:r>
              <a:rPr lang="en-US" sz="1600" i="1" dirty="0"/>
              <a:t>E</a:t>
            </a:r>
            <a:r>
              <a:rPr lang="en-US" sz="1600" baseline="-25000" dirty="0"/>
              <a:t>0L</a:t>
            </a:r>
            <a:r>
              <a:rPr lang="en-US" sz="1600" dirty="0"/>
              <a:t>+</a:t>
            </a:r>
            <a:r>
              <a:rPr lang="en-US" sz="1600" i="1" dirty="0"/>
              <a:t>E</a:t>
            </a:r>
            <a:r>
              <a:rPr lang="en-US" dirty="0"/>
              <a:t>) </a:t>
            </a:r>
          </a:p>
        </p:txBody>
      </p:sp>
      <p:sp>
        <p:nvSpPr>
          <p:cNvPr id="6" name="Rectangle 5"/>
          <p:cNvSpPr/>
          <p:nvPr/>
        </p:nvSpPr>
        <p:spPr>
          <a:xfrm>
            <a:off x="4792330" y="3429000"/>
            <a:ext cx="1050288" cy="584775"/>
          </a:xfrm>
          <a:prstGeom prst="rect">
            <a:avLst/>
          </a:prstGeom>
        </p:spPr>
        <p:txBody>
          <a:bodyPr wrap="none">
            <a:spAutoFit/>
          </a:bodyPr>
          <a:lstStyle/>
          <a:p>
            <a:r>
              <a:rPr lang="en-US" sz="1600" b="1" dirty="0">
                <a:solidFill>
                  <a:srgbClr val="FF0000"/>
                </a:solidFill>
              </a:rPr>
              <a:t>TNF-alpha</a:t>
            </a:r>
          </a:p>
          <a:p>
            <a:r>
              <a:rPr lang="en-US" sz="1600" b="1" dirty="0">
                <a:solidFill>
                  <a:srgbClr val="FF0000"/>
                </a:solidFill>
              </a:rPr>
              <a:t>IL-2 </a:t>
            </a:r>
          </a:p>
        </p:txBody>
      </p:sp>
      <p:sp>
        <p:nvSpPr>
          <p:cNvPr id="22" name="Rectangle 21">
            <a:extLst>
              <a:ext uri="{FF2B5EF4-FFF2-40B4-BE49-F238E27FC236}">
                <a16:creationId xmlns:a16="http://schemas.microsoft.com/office/drawing/2014/main" id="{BA9E055C-DD1D-5540-B0EC-D03FC0BB89C6}"/>
              </a:ext>
            </a:extLst>
          </p:cNvPr>
          <p:cNvSpPr/>
          <p:nvPr/>
        </p:nvSpPr>
        <p:spPr>
          <a:xfrm>
            <a:off x="1098550" y="2483778"/>
            <a:ext cx="444500" cy="3428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02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Activation by immune cells causes a sharp drop in latency</a:t>
            </a:r>
          </a:p>
        </p:txBody>
      </p:sp>
      <p:sp>
        <p:nvSpPr>
          <p:cNvPr id="17" name="Rectangle 16"/>
          <p:cNvSpPr/>
          <p:nvPr/>
        </p:nvSpPr>
        <p:spPr>
          <a:xfrm>
            <a:off x="484039" y="2207707"/>
            <a:ext cx="392113"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508000" y="3869267"/>
            <a:ext cx="392113"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787399" y="2108041"/>
            <a:ext cx="264560"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818633" y="3963723"/>
            <a:ext cx="264560"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91342" y="2746262"/>
            <a:ext cx="392113"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20791" y="3806558"/>
            <a:ext cx="392113"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21733" y="2846207"/>
            <a:ext cx="3695664" cy="3178184"/>
            <a:chOff x="1294076" y="3289470"/>
            <a:chExt cx="3397504" cy="2720103"/>
          </a:xfrm>
        </p:grpSpPr>
        <p:pic>
          <p:nvPicPr>
            <p:cNvPr id="19" name="Picture 18" descr="pr on 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480" y="3352800"/>
              <a:ext cx="3340100" cy="2656773"/>
            </a:xfrm>
            <a:prstGeom prst="rect">
              <a:avLst/>
            </a:prstGeom>
          </p:spPr>
        </p:pic>
        <p:sp>
          <p:nvSpPr>
            <p:cNvPr id="20" name="Rectangle 19"/>
            <p:cNvSpPr/>
            <p:nvPr/>
          </p:nvSpPr>
          <p:spPr>
            <a:xfrm>
              <a:off x="1294076" y="3289470"/>
              <a:ext cx="392113"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11"/>
          <p:cNvSpPr/>
          <p:nvPr/>
        </p:nvSpPr>
        <p:spPr>
          <a:xfrm>
            <a:off x="3294158" y="1798493"/>
            <a:ext cx="2989118" cy="861774"/>
          </a:xfrm>
          <a:prstGeom prst="rect">
            <a:avLst/>
          </a:prstGeom>
        </p:spPr>
        <p:txBody>
          <a:bodyPr wrap="square">
            <a:spAutoFit/>
          </a:bodyPr>
          <a:lstStyle/>
          <a:p>
            <a:r>
              <a:rPr lang="en-US" sz="1600" i="1" dirty="0">
                <a:solidFill>
                  <a:schemeClr val="tx1">
                    <a:lumMod val="50000"/>
                    <a:lumOff val="50000"/>
                  </a:schemeClr>
                </a:solidFill>
              </a:rPr>
              <a:t>p</a:t>
            </a:r>
            <a:r>
              <a:rPr lang="en-US" sz="1600" dirty="0">
                <a:solidFill>
                  <a:schemeClr val="tx1">
                    <a:lumMod val="50000"/>
                    <a:lumOff val="50000"/>
                  </a:schemeClr>
                </a:solidFill>
              </a:rPr>
              <a:t>(</a:t>
            </a:r>
            <a:r>
              <a:rPr lang="en-US" sz="1600" i="1" dirty="0">
                <a:solidFill>
                  <a:schemeClr val="tx1">
                    <a:lumMod val="50000"/>
                    <a:lumOff val="50000"/>
                  </a:schemeClr>
                </a:solidFill>
              </a:rPr>
              <a:t>E</a:t>
            </a:r>
            <a:r>
              <a:rPr lang="en-US" sz="1600" dirty="0">
                <a:solidFill>
                  <a:schemeClr val="tx1">
                    <a:lumMod val="50000"/>
                    <a:lumOff val="50000"/>
                  </a:schemeClr>
                </a:solidFill>
              </a:rPr>
              <a:t>) = </a:t>
            </a:r>
            <a:r>
              <a:rPr lang="en-US" sz="1600" i="1" dirty="0">
                <a:solidFill>
                  <a:schemeClr val="tx1">
                    <a:lumMod val="50000"/>
                    <a:lumOff val="50000"/>
                  </a:schemeClr>
                </a:solidFill>
              </a:rPr>
              <a:t>p</a:t>
            </a:r>
            <a:r>
              <a:rPr lang="en-US" sz="1600" dirty="0">
                <a:solidFill>
                  <a:schemeClr val="tx1">
                    <a:lumMod val="50000"/>
                    <a:lumOff val="50000"/>
                  </a:schemeClr>
                </a:solidFill>
              </a:rPr>
              <a:t>(0)</a:t>
            </a:r>
            <a:r>
              <a:rPr lang="en-US" sz="1600" i="1" dirty="0">
                <a:solidFill>
                  <a:schemeClr val="tx1">
                    <a:lumMod val="50000"/>
                    <a:lumOff val="50000"/>
                  </a:schemeClr>
                </a:solidFill>
              </a:rPr>
              <a:t>E</a:t>
            </a:r>
            <a:r>
              <a:rPr lang="en-US" sz="1600" baseline="-25000" dirty="0">
                <a:solidFill>
                  <a:schemeClr val="tx1">
                    <a:lumMod val="50000"/>
                    <a:lumOff val="50000"/>
                  </a:schemeClr>
                </a:solidFill>
              </a:rPr>
              <a:t>0L</a:t>
            </a:r>
            <a:r>
              <a:rPr lang="en-US" sz="1600" dirty="0">
                <a:solidFill>
                  <a:schemeClr val="tx1">
                    <a:lumMod val="50000"/>
                    <a:lumOff val="50000"/>
                  </a:schemeClr>
                </a:solidFill>
              </a:rPr>
              <a:t>/(</a:t>
            </a:r>
            <a:r>
              <a:rPr lang="en-US" sz="1600" i="1" dirty="0">
                <a:solidFill>
                  <a:schemeClr val="tx1">
                    <a:lumMod val="50000"/>
                    <a:lumOff val="50000"/>
                  </a:schemeClr>
                </a:solidFill>
              </a:rPr>
              <a:t>E</a:t>
            </a:r>
            <a:r>
              <a:rPr lang="en-US" sz="1600" baseline="-25000" dirty="0">
                <a:solidFill>
                  <a:schemeClr val="tx1">
                    <a:lumMod val="50000"/>
                    <a:lumOff val="50000"/>
                  </a:schemeClr>
                </a:solidFill>
              </a:rPr>
              <a:t>0L</a:t>
            </a:r>
            <a:r>
              <a:rPr lang="en-US" sz="1600" dirty="0">
                <a:solidFill>
                  <a:schemeClr val="tx1">
                    <a:lumMod val="50000"/>
                    <a:lumOff val="50000"/>
                  </a:schemeClr>
                </a:solidFill>
              </a:rPr>
              <a:t>+</a:t>
            </a:r>
            <a:r>
              <a:rPr lang="en-US" sz="1600" i="1" dirty="0">
                <a:solidFill>
                  <a:schemeClr val="tx1">
                    <a:lumMod val="50000"/>
                    <a:lumOff val="50000"/>
                  </a:schemeClr>
                </a:solidFill>
              </a:rPr>
              <a:t>E</a:t>
            </a:r>
            <a:r>
              <a:rPr lang="en-US" sz="1600" dirty="0">
                <a:solidFill>
                  <a:schemeClr val="tx1">
                    <a:lumMod val="50000"/>
                    <a:lumOff val="50000"/>
                  </a:schemeClr>
                </a:solidFill>
              </a:rPr>
              <a:t>)</a:t>
            </a:r>
          </a:p>
          <a:p>
            <a:endParaRPr lang="en-US" sz="1600" dirty="0">
              <a:solidFill>
                <a:schemeClr val="tx1">
                  <a:lumMod val="50000"/>
                  <a:lumOff val="50000"/>
                </a:schemeClr>
              </a:solidFill>
            </a:endParaRPr>
          </a:p>
          <a:p>
            <a:r>
              <a:rPr lang="en-US" sz="1600" i="1" dirty="0">
                <a:solidFill>
                  <a:schemeClr val="tx1">
                    <a:lumMod val="50000"/>
                    <a:lumOff val="50000"/>
                  </a:schemeClr>
                </a:solidFill>
              </a:rPr>
              <a:t>r</a:t>
            </a:r>
            <a:r>
              <a:rPr lang="en-US" sz="1600" dirty="0">
                <a:solidFill>
                  <a:schemeClr val="tx1">
                    <a:lumMod val="50000"/>
                    <a:lumOff val="50000"/>
                  </a:schemeClr>
                </a:solidFill>
              </a:rPr>
              <a:t> (</a:t>
            </a:r>
            <a:r>
              <a:rPr lang="en-US" sz="1600" i="1" dirty="0">
                <a:solidFill>
                  <a:schemeClr val="tx1">
                    <a:lumMod val="50000"/>
                    <a:lumOff val="50000"/>
                  </a:schemeClr>
                </a:solidFill>
              </a:rPr>
              <a:t>E</a:t>
            </a:r>
            <a:r>
              <a:rPr lang="en-US" sz="1600" dirty="0">
                <a:solidFill>
                  <a:schemeClr val="tx1">
                    <a:lumMod val="50000"/>
                    <a:lumOff val="50000"/>
                  </a:schemeClr>
                </a:solidFill>
              </a:rPr>
              <a:t>) =  </a:t>
            </a:r>
            <a:r>
              <a:rPr lang="en-US" sz="1600" i="1" dirty="0">
                <a:solidFill>
                  <a:schemeClr val="tx1">
                    <a:lumMod val="50000"/>
                    <a:lumOff val="50000"/>
                  </a:schemeClr>
                </a:solidFill>
              </a:rPr>
              <a:t>r</a:t>
            </a:r>
            <a:r>
              <a:rPr lang="en-US" sz="1600" dirty="0">
                <a:solidFill>
                  <a:schemeClr val="tx1">
                    <a:lumMod val="50000"/>
                    <a:lumOff val="50000"/>
                  </a:schemeClr>
                </a:solidFill>
              </a:rPr>
              <a:t>(0) + </a:t>
            </a:r>
            <a:r>
              <a:rPr lang="en-US" sz="1600" i="1" dirty="0" err="1">
                <a:solidFill>
                  <a:schemeClr val="tx1">
                    <a:lumMod val="50000"/>
                    <a:lumOff val="50000"/>
                  </a:schemeClr>
                </a:solidFill>
              </a:rPr>
              <a:t>d</a:t>
            </a:r>
            <a:r>
              <a:rPr lang="en-US" sz="1600" baseline="-25000" dirty="0" err="1">
                <a:solidFill>
                  <a:schemeClr val="tx1">
                    <a:lumMod val="50000"/>
                    <a:lumOff val="50000"/>
                  </a:schemeClr>
                </a:solidFill>
              </a:rPr>
              <a:t>I</a:t>
            </a:r>
            <a:r>
              <a:rPr lang="en-US" sz="1600" dirty="0">
                <a:solidFill>
                  <a:schemeClr val="tx1">
                    <a:lumMod val="50000"/>
                    <a:lumOff val="50000"/>
                  </a:schemeClr>
                </a:solidFill>
              </a:rPr>
              <a:t> </a:t>
            </a:r>
            <a:r>
              <a:rPr lang="en-US" sz="1600" i="1" dirty="0">
                <a:solidFill>
                  <a:schemeClr val="tx1">
                    <a:lumMod val="50000"/>
                    <a:lumOff val="50000"/>
                  </a:schemeClr>
                </a:solidFill>
              </a:rPr>
              <a:t>E/</a:t>
            </a:r>
            <a:r>
              <a:rPr lang="en-US" sz="1600" dirty="0">
                <a:solidFill>
                  <a:schemeClr val="tx1">
                    <a:lumMod val="50000"/>
                    <a:lumOff val="50000"/>
                  </a:schemeClr>
                </a:solidFill>
              </a:rPr>
              <a:t>(</a:t>
            </a:r>
            <a:r>
              <a:rPr lang="en-US" sz="1600" i="1" dirty="0">
                <a:solidFill>
                  <a:schemeClr val="tx1">
                    <a:lumMod val="50000"/>
                    <a:lumOff val="50000"/>
                  </a:schemeClr>
                </a:solidFill>
              </a:rPr>
              <a:t>E</a:t>
            </a:r>
            <a:r>
              <a:rPr lang="en-US" sz="1600" baseline="-25000" dirty="0">
                <a:solidFill>
                  <a:schemeClr val="tx1">
                    <a:lumMod val="50000"/>
                    <a:lumOff val="50000"/>
                  </a:schemeClr>
                </a:solidFill>
              </a:rPr>
              <a:t>0L</a:t>
            </a:r>
            <a:r>
              <a:rPr lang="en-US" sz="1600" dirty="0">
                <a:solidFill>
                  <a:schemeClr val="tx1">
                    <a:lumMod val="50000"/>
                    <a:lumOff val="50000"/>
                  </a:schemeClr>
                </a:solidFill>
              </a:rPr>
              <a:t>+</a:t>
            </a:r>
            <a:r>
              <a:rPr lang="en-US" sz="1600" i="1" dirty="0">
                <a:solidFill>
                  <a:schemeClr val="tx1">
                    <a:lumMod val="50000"/>
                    <a:lumOff val="50000"/>
                  </a:schemeClr>
                </a:solidFill>
              </a:rPr>
              <a:t>E</a:t>
            </a:r>
            <a:r>
              <a:rPr lang="en-US" dirty="0">
                <a:solidFill>
                  <a:schemeClr val="tx1">
                    <a:lumMod val="50000"/>
                    <a:lumOff val="50000"/>
                  </a:schemeClr>
                </a:solidFill>
              </a:rPr>
              <a:t>) </a:t>
            </a:r>
          </a:p>
        </p:txBody>
      </p:sp>
      <p:sp>
        <p:nvSpPr>
          <p:cNvPr id="22" name="Rectangle 21"/>
          <p:cNvSpPr/>
          <p:nvPr/>
        </p:nvSpPr>
        <p:spPr>
          <a:xfrm>
            <a:off x="3823517" y="2853411"/>
            <a:ext cx="338186" cy="39211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4818477" y="2789521"/>
            <a:ext cx="3592916" cy="3319092"/>
            <a:chOff x="4818477" y="2789521"/>
            <a:chExt cx="3592916" cy="3319092"/>
          </a:xfrm>
        </p:grpSpPr>
        <p:pic>
          <p:nvPicPr>
            <p:cNvPr id="21" name="Picture 20"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477" y="2789521"/>
              <a:ext cx="2945583" cy="2945583"/>
            </a:xfrm>
            <a:prstGeom prst="rect">
              <a:avLst/>
            </a:prstGeom>
          </p:spPr>
        </p:pic>
        <p:sp>
          <p:nvSpPr>
            <p:cNvPr id="23" name="Rectangle 22"/>
            <p:cNvSpPr/>
            <p:nvPr/>
          </p:nvSpPr>
          <p:spPr>
            <a:xfrm>
              <a:off x="8073207" y="2952750"/>
              <a:ext cx="338186" cy="234169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249456" y="5698431"/>
              <a:ext cx="2768599" cy="4101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Helvetica"/>
                  <a:cs typeface="Helvetica"/>
                </a:rPr>
                <a:t>Days Post-transmission</a:t>
              </a:r>
            </a:p>
          </p:txBody>
        </p:sp>
      </p:grpSp>
      <p:sp>
        <p:nvSpPr>
          <p:cNvPr id="27" name="TextBox 26"/>
          <p:cNvSpPr txBox="1"/>
          <p:nvPr/>
        </p:nvSpPr>
        <p:spPr>
          <a:xfrm>
            <a:off x="6497884" y="1246461"/>
            <a:ext cx="1628408" cy="1169551"/>
          </a:xfrm>
          <a:prstGeom prst="rect">
            <a:avLst/>
          </a:prstGeom>
          <a:noFill/>
        </p:spPr>
        <p:txBody>
          <a:bodyPr wrap="none" rtlCol="0">
            <a:spAutoFit/>
          </a:bodyPr>
          <a:lstStyle/>
          <a:p>
            <a:r>
              <a:rPr lang="en-US" sz="1400" dirty="0">
                <a:solidFill>
                  <a:schemeClr val="bg1">
                    <a:lumMod val="50000"/>
                  </a:schemeClr>
                </a:solidFill>
              </a:rPr>
              <a:t>Data points:</a:t>
            </a:r>
          </a:p>
          <a:p>
            <a:r>
              <a:rPr lang="en-US" sz="1400" dirty="0">
                <a:solidFill>
                  <a:schemeClr val="bg1">
                    <a:lumMod val="50000"/>
                  </a:schemeClr>
                </a:solidFill>
              </a:rPr>
              <a:t>Fraser et al 2007</a:t>
            </a:r>
          </a:p>
          <a:p>
            <a:r>
              <a:rPr lang="en-US" sz="1400" dirty="0">
                <a:solidFill>
                  <a:schemeClr val="bg1">
                    <a:lumMod val="50000"/>
                  </a:schemeClr>
                </a:solidFill>
              </a:rPr>
              <a:t>Chun et al 1997</a:t>
            </a:r>
          </a:p>
          <a:p>
            <a:r>
              <a:rPr lang="en-US" sz="1400" dirty="0" err="1">
                <a:solidFill>
                  <a:schemeClr val="bg1">
                    <a:lumMod val="50000"/>
                  </a:schemeClr>
                </a:solidFill>
              </a:rPr>
              <a:t>Finzi</a:t>
            </a:r>
            <a:r>
              <a:rPr lang="en-US" sz="1400" dirty="0">
                <a:solidFill>
                  <a:schemeClr val="bg1">
                    <a:lumMod val="50000"/>
                  </a:schemeClr>
                </a:solidFill>
              </a:rPr>
              <a:t> et al 1997</a:t>
            </a:r>
          </a:p>
          <a:p>
            <a:r>
              <a:rPr lang="en-US" sz="1400" dirty="0">
                <a:solidFill>
                  <a:schemeClr val="bg1">
                    <a:lumMod val="50000"/>
                  </a:schemeClr>
                </a:solidFill>
              </a:rPr>
              <a:t>Turnbull et al 2009</a:t>
            </a:r>
          </a:p>
        </p:txBody>
      </p:sp>
      <p:sp>
        <p:nvSpPr>
          <p:cNvPr id="8" name="TextBox 7"/>
          <p:cNvSpPr txBox="1"/>
          <p:nvPr/>
        </p:nvSpPr>
        <p:spPr>
          <a:xfrm>
            <a:off x="4666062" y="2794008"/>
            <a:ext cx="557199" cy="5217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93946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0"/>
            <a:ext cx="6508750" cy="1143000"/>
          </a:xfrm>
        </p:spPr>
        <p:txBody>
          <a:bodyPr/>
          <a:lstStyle/>
          <a:p>
            <a:r>
              <a:rPr lang="en-US" dirty="0"/>
              <a:t>Conclusions III</a:t>
            </a:r>
          </a:p>
        </p:txBody>
      </p:sp>
      <p:sp>
        <p:nvSpPr>
          <p:cNvPr id="3" name="Content Placeholder 2"/>
          <p:cNvSpPr>
            <a:spLocks noGrp="1"/>
          </p:cNvSpPr>
          <p:nvPr>
            <p:ph idx="4294967295"/>
          </p:nvPr>
        </p:nvSpPr>
        <p:spPr>
          <a:xfrm>
            <a:off x="766119" y="1888524"/>
            <a:ext cx="6508750" cy="3916363"/>
          </a:xfrm>
        </p:spPr>
        <p:txBody>
          <a:bodyPr>
            <a:normAutofit/>
          </a:bodyPr>
          <a:lstStyle/>
          <a:p>
            <a:r>
              <a:rPr lang="en-US" dirty="0">
                <a:solidFill>
                  <a:schemeClr val="tx1"/>
                </a:solidFill>
              </a:rPr>
              <a:t>A high probability of HIV latency at the entry, </a:t>
            </a:r>
            <a:r>
              <a:rPr lang="en-US" i="1" dirty="0">
                <a:solidFill>
                  <a:schemeClr val="tx1"/>
                </a:solidFill>
              </a:rPr>
              <a:t>p</a:t>
            </a:r>
            <a:r>
              <a:rPr lang="en-US" baseline="-25000" dirty="0">
                <a:solidFill>
                  <a:schemeClr val="tx1"/>
                </a:solidFill>
              </a:rPr>
              <a:t>lat</a:t>
            </a:r>
            <a:r>
              <a:rPr lang="en-US" dirty="0">
                <a:solidFill>
                  <a:schemeClr val="tx1"/>
                </a:solidFill>
              </a:rPr>
              <a:t>, is to  optimize viral transmission</a:t>
            </a:r>
          </a:p>
          <a:p>
            <a:r>
              <a:rPr lang="en-US" dirty="0">
                <a:solidFill>
                  <a:schemeClr val="tx1"/>
                </a:solidFill>
              </a:rPr>
              <a:t>The low levels of HIV latency in chronic infection is due to exogenous CD4 cell activation at ~ 2 to 3wk </a:t>
            </a:r>
            <a:r>
              <a:rPr lang="en-US" dirty="0" err="1">
                <a:solidFill>
                  <a:schemeClr val="tx1"/>
                </a:solidFill>
              </a:rPr>
              <a:t>p.i.</a:t>
            </a:r>
            <a:endParaRPr lang="en-US" dirty="0"/>
          </a:p>
          <a:p>
            <a:r>
              <a:rPr lang="en-US" dirty="0"/>
              <a:t>Limitation: this model does not take into account proviruses that cannot be activated</a:t>
            </a:r>
          </a:p>
          <a:p>
            <a:r>
              <a:rPr lang="en-US" dirty="0">
                <a:solidFill>
                  <a:schemeClr val="tx1"/>
                </a:solidFill>
              </a:rPr>
              <a:t>Does not explain long-range </a:t>
            </a:r>
            <a:r>
              <a:rPr lang="en-US" dirty="0" err="1">
                <a:solidFill>
                  <a:schemeClr val="tx1"/>
                </a:solidFill>
              </a:rPr>
              <a:t>latencty</a:t>
            </a:r>
            <a:endParaRPr lang="en-US" dirty="0">
              <a:solidFill>
                <a:schemeClr val="tx1"/>
              </a:solidFill>
            </a:endParaRPr>
          </a:p>
          <a:p>
            <a:endParaRPr lang="en-US" dirty="0"/>
          </a:p>
        </p:txBody>
      </p:sp>
    </p:spTree>
    <p:extLst>
      <p:ext uri="{BB962C8B-B14F-4D97-AF65-F5344CB8AC3E}">
        <p14:creationId xmlns:p14="http://schemas.microsoft.com/office/powerpoint/2010/main" val="1294866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24B-B8DB-474D-9BFF-414477318AFB}"/>
              </a:ext>
            </a:extLst>
          </p:cNvPr>
          <p:cNvSpPr>
            <a:spLocks noGrp="1"/>
          </p:cNvSpPr>
          <p:nvPr>
            <p:ph type="title" idx="4294967295"/>
          </p:nvPr>
        </p:nvSpPr>
        <p:spPr>
          <a:xfrm>
            <a:off x="0" y="-161408"/>
            <a:ext cx="8355330" cy="1143000"/>
          </a:xfrm>
        </p:spPr>
        <p:txBody>
          <a:bodyPr/>
          <a:lstStyle/>
          <a:p>
            <a:r>
              <a:rPr lang="en-FR" dirty="0"/>
              <a:t>Why is the substitution rate so high?</a:t>
            </a:r>
          </a:p>
        </p:txBody>
      </p:sp>
      <p:pic>
        <p:nvPicPr>
          <p:cNvPr id="5" name="Picture 4">
            <a:extLst>
              <a:ext uri="{FF2B5EF4-FFF2-40B4-BE49-F238E27FC236}">
                <a16:creationId xmlns:a16="http://schemas.microsoft.com/office/drawing/2014/main" id="{8FFC06DD-9469-5E4C-BCDC-CF041B44E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320" y="1421129"/>
            <a:ext cx="4730880" cy="4695309"/>
          </a:xfrm>
          <a:prstGeom prst="rect">
            <a:avLst/>
          </a:prstGeom>
        </p:spPr>
      </p:pic>
    </p:spTree>
    <p:extLst>
      <p:ext uri="{BB962C8B-B14F-4D97-AF65-F5344CB8AC3E}">
        <p14:creationId xmlns:p14="http://schemas.microsoft.com/office/powerpoint/2010/main" val="4881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E3511D-F56A-9F4F-B8F6-9DE6BE2ABA84}"/>
              </a:ext>
            </a:extLst>
          </p:cNvPr>
          <p:cNvPicPr>
            <a:picLocks noChangeAspect="1"/>
          </p:cNvPicPr>
          <p:nvPr/>
        </p:nvPicPr>
        <p:blipFill>
          <a:blip r:embed="rId2"/>
          <a:stretch>
            <a:fillRect/>
          </a:stretch>
        </p:blipFill>
        <p:spPr>
          <a:xfrm>
            <a:off x="-74626" y="110935"/>
            <a:ext cx="9144000" cy="6858000"/>
          </a:xfrm>
          <a:prstGeom prst="rect">
            <a:avLst/>
          </a:prstGeom>
        </p:spPr>
      </p:pic>
      <p:sp>
        <p:nvSpPr>
          <p:cNvPr id="2" name="Title 1">
            <a:extLst>
              <a:ext uri="{FF2B5EF4-FFF2-40B4-BE49-F238E27FC236}">
                <a16:creationId xmlns:a16="http://schemas.microsoft.com/office/drawing/2014/main" id="{2E6306CD-E588-2345-B766-44D6383EBA5E}"/>
              </a:ext>
            </a:extLst>
          </p:cNvPr>
          <p:cNvSpPr>
            <a:spLocks noGrp="1"/>
          </p:cNvSpPr>
          <p:nvPr>
            <p:ph type="title"/>
          </p:nvPr>
        </p:nvSpPr>
        <p:spPr>
          <a:xfrm>
            <a:off x="1462709" y="608382"/>
            <a:ext cx="7429500" cy="665110"/>
          </a:xfrm>
        </p:spPr>
        <p:txBody>
          <a:bodyPr>
            <a:noAutofit/>
          </a:bodyPr>
          <a:lstStyle/>
          <a:p>
            <a:r>
              <a:rPr lang="ru-RU" sz="2000" dirty="0">
                <a:solidFill>
                  <a:schemeClr val="bg1"/>
                </a:solidFill>
              </a:rPr>
              <a:t>Теория, мой друг, суха́, </a:t>
            </a:r>
            <a:br>
              <a:rPr lang="en-US" sz="2000" dirty="0">
                <a:solidFill>
                  <a:schemeClr val="bg1"/>
                </a:solidFill>
              </a:rPr>
            </a:br>
            <a:r>
              <a:rPr lang="ru-RU" sz="2000" dirty="0">
                <a:solidFill>
                  <a:schemeClr val="bg1"/>
                </a:solidFill>
              </a:rPr>
              <a:t>но зеленеет жизни древо </a:t>
            </a:r>
          </a:p>
        </p:txBody>
      </p:sp>
      <p:sp>
        <p:nvSpPr>
          <p:cNvPr id="3" name="Text Placeholder 2">
            <a:extLst>
              <a:ext uri="{FF2B5EF4-FFF2-40B4-BE49-F238E27FC236}">
                <a16:creationId xmlns:a16="http://schemas.microsoft.com/office/drawing/2014/main" id="{651E864C-51E6-E643-9EA2-AF3F1EAFECA7}"/>
              </a:ext>
            </a:extLst>
          </p:cNvPr>
          <p:cNvSpPr>
            <a:spLocks noGrp="1"/>
          </p:cNvSpPr>
          <p:nvPr>
            <p:ph type="body" idx="1"/>
          </p:nvPr>
        </p:nvSpPr>
        <p:spPr>
          <a:xfrm>
            <a:off x="0" y="110935"/>
            <a:ext cx="4966446" cy="895280"/>
          </a:xfrm>
        </p:spPr>
        <p:txBody>
          <a:bodyPr>
            <a:normAutofit/>
          </a:bodyPr>
          <a:lstStyle/>
          <a:p>
            <a:pPr algn="ctr"/>
            <a:r>
              <a:rPr lang="ru-RU" dirty="0">
                <a:solidFill>
                  <a:schemeClr val="bg1"/>
                </a:solidFill>
              </a:rPr>
              <a:t> </a:t>
            </a:r>
            <a:r>
              <a:rPr lang="en-GB" sz="2000" dirty="0">
                <a:solidFill>
                  <a:schemeClr val="bg1"/>
                </a:solidFill>
              </a:rPr>
              <a:t>Grau, </a:t>
            </a:r>
            <a:r>
              <a:rPr lang="en-GB" sz="2000" dirty="0" err="1">
                <a:solidFill>
                  <a:schemeClr val="bg1"/>
                </a:solidFill>
              </a:rPr>
              <a:t>teurer</a:t>
            </a:r>
            <a:r>
              <a:rPr lang="en-GB" sz="2000" dirty="0">
                <a:solidFill>
                  <a:schemeClr val="bg1"/>
                </a:solidFill>
              </a:rPr>
              <a:t> Freund, </a:t>
            </a:r>
            <a:r>
              <a:rPr lang="en-GB" sz="2000" dirty="0" err="1">
                <a:solidFill>
                  <a:schemeClr val="bg1"/>
                </a:solidFill>
              </a:rPr>
              <a:t>ist</a:t>
            </a:r>
            <a:r>
              <a:rPr lang="en-GB" sz="2000" dirty="0">
                <a:solidFill>
                  <a:schemeClr val="bg1"/>
                </a:solidFill>
              </a:rPr>
              <a:t> alle </a:t>
            </a:r>
            <a:r>
              <a:rPr lang="en-GB" sz="2000" dirty="0" err="1">
                <a:solidFill>
                  <a:schemeClr val="bg1"/>
                </a:solidFill>
              </a:rPr>
              <a:t>Theorie</a:t>
            </a:r>
            <a:br>
              <a:rPr lang="en-GB" sz="2000" dirty="0">
                <a:solidFill>
                  <a:schemeClr val="bg1"/>
                </a:solidFill>
              </a:rPr>
            </a:br>
            <a:r>
              <a:rPr lang="en-GB" sz="2000" dirty="0">
                <a:solidFill>
                  <a:schemeClr val="bg1"/>
                </a:solidFill>
              </a:rPr>
              <a:t>und </a:t>
            </a:r>
            <a:r>
              <a:rPr lang="en-GB" sz="2000" dirty="0" err="1">
                <a:solidFill>
                  <a:schemeClr val="bg1"/>
                </a:solidFill>
              </a:rPr>
              <a:t>grün</a:t>
            </a:r>
            <a:r>
              <a:rPr lang="en-GB" sz="2000" dirty="0">
                <a:solidFill>
                  <a:schemeClr val="bg1"/>
                </a:solidFill>
              </a:rPr>
              <a:t> des Lebens </a:t>
            </a:r>
            <a:r>
              <a:rPr lang="en-GB" sz="2000" dirty="0" err="1">
                <a:solidFill>
                  <a:schemeClr val="bg1"/>
                </a:solidFill>
              </a:rPr>
              <a:t>goldner</a:t>
            </a:r>
            <a:r>
              <a:rPr lang="en-GB" sz="2000" dirty="0">
                <a:solidFill>
                  <a:schemeClr val="bg1"/>
                </a:solidFill>
              </a:rPr>
              <a:t> Baum</a:t>
            </a:r>
          </a:p>
        </p:txBody>
      </p:sp>
      <p:sp>
        <p:nvSpPr>
          <p:cNvPr id="5" name="Title 1">
            <a:extLst>
              <a:ext uri="{FF2B5EF4-FFF2-40B4-BE49-F238E27FC236}">
                <a16:creationId xmlns:a16="http://schemas.microsoft.com/office/drawing/2014/main" id="{BE6EF456-B536-A54E-A33B-6FEF658E1ACE}"/>
              </a:ext>
            </a:extLst>
          </p:cNvPr>
          <p:cNvSpPr txBox="1">
            <a:spLocks/>
          </p:cNvSpPr>
          <p:nvPr/>
        </p:nvSpPr>
        <p:spPr>
          <a:xfrm>
            <a:off x="-2637180" y="1282042"/>
            <a:ext cx="7429500" cy="665110"/>
          </a:xfrm>
          <a:prstGeom prst="rect">
            <a:avLst/>
          </a:prstGeom>
        </p:spPr>
        <p:txBody>
          <a:bodyPr vert="horz" lIns="91440" tIns="45720" rIns="91440" bIns="45720" rtlCol="0" anchor="b" anchorCtr="0">
            <a:normAutofit lnSpcReduction="10000"/>
          </a:bodyPr>
          <a:lstStyle>
            <a:lvl1pPr algn="r" defTabSz="914400" rtl="0" eaLnBrk="1" latinLnBrk="0" hangingPunct="1">
              <a:spcBef>
                <a:spcPct val="0"/>
              </a:spcBef>
              <a:buNone/>
              <a:defRPr sz="4600" b="0" kern="1200" cap="none" baseline="0">
                <a:solidFill>
                  <a:schemeClr val="accent1"/>
                </a:solidFill>
                <a:latin typeface="+mj-lt"/>
                <a:ea typeface="+mj-ea"/>
                <a:cs typeface="+mj-cs"/>
              </a:defRPr>
            </a:lvl1pPr>
          </a:lstStyle>
          <a:p>
            <a:r>
              <a:rPr lang="en-US" sz="2000" dirty="0">
                <a:solidFill>
                  <a:schemeClr val="bg1"/>
                </a:solidFill>
              </a:rPr>
              <a:t>Mon </a:t>
            </a:r>
            <a:r>
              <a:rPr lang="en-US" sz="2000" dirty="0" err="1">
                <a:solidFill>
                  <a:schemeClr val="bg1"/>
                </a:solidFill>
              </a:rPr>
              <a:t>cher</a:t>
            </a:r>
            <a:r>
              <a:rPr lang="en-US" sz="2000" dirty="0">
                <a:solidFill>
                  <a:schemeClr val="bg1"/>
                </a:solidFill>
              </a:rPr>
              <a:t> </a:t>
            </a:r>
            <a:r>
              <a:rPr lang="en-US" sz="2000" dirty="0" err="1">
                <a:solidFill>
                  <a:schemeClr val="bg1"/>
                </a:solidFill>
              </a:rPr>
              <a:t>ami</a:t>
            </a:r>
            <a:r>
              <a:rPr lang="en-US" sz="2000" dirty="0">
                <a:solidFill>
                  <a:schemeClr val="bg1"/>
                </a:solidFill>
              </a:rPr>
              <a:t>, </a:t>
            </a:r>
            <a:r>
              <a:rPr lang="en-US" sz="2000" dirty="0" err="1">
                <a:solidFill>
                  <a:schemeClr val="bg1"/>
                </a:solidFill>
              </a:rPr>
              <a:t>toute</a:t>
            </a:r>
            <a:r>
              <a:rPr lang="en-US" sz="2000" dirty="0">
                <a:solidFill>
                  <a:schemeClr val="bg1"/>
                </a:solidFill>
              </a:rPr>
              <a:t> </a:t>
            </a:r>
            <a:r>
              <a:rPr lang="en-US" sz="2000" dirty="0" err="1">
                <a:solidFill>
                  <a:schemeClr val="bg1"/>
                </a:solidFill>
              </a:rPr>
              <a:t>theorie</a:t>
            </a:r>
            <a:r>
              <a:rPr lang="en-US" sz="2000" dirty="0">
                <a:solidFill>
                  <a:schemeClr val="bg1"/>
                </a:solidFill>
              </a:rPr>
              <a:t> </a:t>
            </a:r>
            <a:r>
              <a:rPr lang="en-US" sz="2000" dirty="0" err="1">
                <a:solidFill>
                  <a:schemeClr val="bg1"/>
                </a:solidFill>
              </a:rPr>
              <a:t>est</a:t>
            </a:r>
            <a:r>
              <a:rPr lang="en-US" sz="2000" dirty="0">
                <a:solidFill>
                  <a:schemeClr val="bg1"/>
                </a:solidFill>
              </a:rPr>
              <a:t> grise</a:t>
            </a:r>
            <a:r>
              <a:rPr lang="ru-RU" sz="2000" dirty="0">
                <a:solidFill>
                  <a:schemeClr val="bg1"/>
                </a:solidFill>
              </a:rPr>
              <a:t>,</a:t>
            </a:r>
            <a:endParaRPr lang="en-US" sz="2000" dirty="0">
              <a:solidFill>
                <a:schemeClr val="bg1"/>
              </a:solidFill>
            </a:endParaRPr>
          </a:p>
          <a:p>
            <a:r>
              <a:rPr lang="ru-RU" sz="2000" dirty="0">
                <a:solidFill>
                  <a:schemeClr val="bg1"/>
                </a:solidFill>
              </a:rPr>
              <a:t> </a:t>
            </a:r>
            <a:r>
              <a:rPr lang="en-US" sz="2000" dirty="0">
                <a:solidFill>
                  <a:schemeClr val="bg1"/>
                </a:solidFill>
              </a:rPr>
              <a:t>Et </a:t>
            </a:r>
            <a:r>
              <a:rPr lang="en-US" sz="2000" dirty="0" err="1">
                <a:solidFill>
                  <a:schemeClr val="bg1"/>
                </a:solidFill>
              </a:rPr>
              <a:t>l’Arbre</a:t>
            </a:r>
            <a:r>
              <a:rPr lang="en-US" sz="2000" dirty="0">
                <a:solidFill>
                  <a:schemeClr val="bg1"/>
                </a:solidFill>
              </a:rPr>
              <a:t> de vie </a:t>
            </a:r>
            <a:r>
              <a:rPr lang="en-US" sz="2000" dirty="0" err="1">
                <a:solidFill>
                  <a:schemeClr val="bg1"/>
                </a:solidFill>
              </a:rPr>
              <a:t>est</a:t>
            </a:r>
            <a:r>
              <a:rPr lang="en-US" sz="2000" dirty="0">
                <a:solidFill>
                  <a:schemeClr val="bg1"/>
                </a:solidFill>
              </a:rPr>
              <a:t> vert </a:t>
            </a:r>
            <a:r>
              <a:rPr lang="en-US" sz="2000" dirty="0" err="1">
                <a:solidFill>
                  <a:schemeClr val="bg1"/>
                </a:solidFill>
              </a:rPr>
              <a:t>toujours</a:t>
            </a:r>
            <a:endParaRPr lang="ru-RU" sz="2000" dirty="0">
              <a:solidFill>
                <a:schemeClr val="bg1"/>
              </a:solidFill>
            </a:endParaRPr>
          </a:p>
        </p:txBody>
      </p:sp>
      <p:sp>
        <p:nvSpPr>
          <p:cNvPr id="6" name="Title 1">
            <a:extLst>
              <a:ext uri="{FF2B5EF4-FFF2-40B4-BE49-F238E27FC236}">
                <a16:creationId xmlns:a16="http://schemas.microsoft.com/office/drawing/2014/main" id="{08725B68-94BB-754E-A06E-9998F1E1613F}"/>
              </a:ext>
            </a:extLst>
          </p:cNvPr>
          <p:cNvSpPr txBox="1">
            <a:spLocks/>
          </p:cNvSpPr>
          <p:nvPr/>
        </p:nvSpPr>
        <p:spPr>
          <a:xfrm>
            <a:off x="1559618" y="2015469"/>
            <a:ext cx="7429500" cy="665110"/>
          </a:xfrm>
          <a:prstGeom prst="rect">
            <a:avLst/>
          </a:prstGeom>
        </p:spPr>
        <p:txBody>
          <a:bodyPr vert="horz" lIns="91440" tIns="45720" rIns="91440" bIns="45720" rtlCol="0" anchor="b" anchorCtr="0">
            <a:normAutofit lnSpcReduction="10000"/>
          </a:bodyPr>
          <a:lstStyle>
            <a:lvl1pPr algn="r" defTabSz="914400" rtl="0" eaLnBrk="1" latinLnBrk="0" hangingPunct="1">
              <a:spcBef>
                <a:spcPct val="0"/>
              </a:spcBef>
              <a:buNone/>
              <a:defRPr sz="4600" b="0" kern="1200" cap="none" baseline="0">
                <a:solidFill>
                  <a:schemeClr val="accent1"/>
                </a:solidFill>
                <a:latin typeface="+mj-lt"/>
                <a:ea typeface="+mj-ea"/>
                <a:cs typeface="+mj-cs"/>
              </a:defRPr>
            </a:lvl1pPr>
          </a:lstStyle>
          <a:p>
            <a:r>
              <a:rPr lang="en-US" sz="2000" dirty="0">
                <a:solidFill>
                  <a:schemeClr val="bg1"/>
                </a:solidFill>
              </a:rPr>
              <a:t>My dearest friend, all theory is grey</a:t>
            </a:r>
          </a:p>
          <a:p>
            <a:r>
              <a:rPr lang="en-US" sz="2000" dirty="0">
                <a:solidFill>
                  <a:schemeClr val="bg1"/>
                </a:solidFill>
              </a:rPr>
              <a:t>And Tree of Life is evergreen</a:t>
            </a:r>
            <a:endParaRPr lang="ru-RU" sz="2000" dirty="0">
              <a:solidFill>
                <a:schemeClr val="bg1"/>
              </a:solidFill>
            </a:endParaRPr>
          </a:p>
        </p:txBody>
      </p:sp>
      <p:sp>
        <p:nvSpPr>
          <p:cNvPr id="8" name="TextBox 7">
            <a:extLst>
              <a:ext uri="{FF2B5EF4-FFF2-40B4-BE49-F238E27FC236}">
                <a16:creationId xmlns:a16="http://schemas.microsoft.com/office/drawing/2014/main" id="{4B62FDDA-2676-CA40-AB2E-0D3BDB15678F}"/>
              </a:ext>
            </a:extLst>
          </p:cNvPr>
          <p:cNvSpPr txBox="1"/>
          <p:nvPr/>
        </p:nvSpPr>
        <p:spPr>
          <a:xfrm>
            <a:off x="377687" y="2808204"/>
            <a:ext cx="6056242" cy="369332"/>
          </a:xfrm>
          <a:prstGeom prst="rect">
            <a:avLst/>
          </a:prstGeom>
          <a:noFill/>
        </p:spPr>
        <p:txBody>
          <a:bodyPr wrap="square">
            <a:spAutoFit/>
          </a:bodyPr>
          <a:lstStyle/>
          <a:p>
            <a:r>
              <a:rPr lang="en-GB" sz="1800" dirty="0">
                <a:solidFill>
                  <a:schemeClr val="bg1"/>
                </a:solidFill>
              </a:rPr>
              <a:t>Johann Wolfgang von Goethe</a:t>
            </a:r>
            <a:endParaRPr lang="en-FR" dirty="0"/>
          </a:p>
        </p:txBody>
      </p:sp>
    </p:spTree>
    <p:extLst>
      <p:ext uri="{BB962C8B-B14F-4D97-AF65-F5344CB8AC3E}">
        <p14:creationId xmlns:p14="http://schemas.microsoft.com/office/powerpoint/2010/main" val="88841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52523" y="249636"/>
            <a:ext cx="7256874" cy="1057275"/>
          </a:xfrm>
        </p:spPr>
        <p:txBody>
          <a:bodyPr/>
          <a:lstStyle/>
          <a:p>
            <a:r>
              <a:rPr lang="en-US" dirty="0"/>
              <a:t>How to develop </a:t>
            </a:r>
            <a:br>
              <a:rPr lang="en-US" dirty="0"/>
            </a:br>
            <a:r>
              <a:rPr lang="en-US" dirty="0"/>
              <a:t>a useful model</a:t>
            </a:r>
          </a:p>
        </p:txBody>
      </p:sp>
      <p:sp>
        <p:nvSpPr>
          <p:cNvPr id="3" name="Content Placeholder 2"/>
          <p:cNvSpPr>
            <a:spLocks noGrp="1"/>
          </p:cNvSpPr>
          <p:nvPr>
            <p:ph idx="4294967295"/>
          </p:nvPr>
        </p:nvSpPr>
        <p:spPr>
          <a:xfrm>
            <a:off x="164929" y="2269562"/>
            <a:ext cx="3657926" cy="3651178"/>
          </a:xfrm>
        </p:spPr>
        <p:txBody>
          <a:bodyPr>
            <a:noAutofit/>
          </a:bodyPr>
          <a:lstStyle/>
          <a:p>
            <a:pPr>
              <a:buFont typeface="+mj-lt"/>
              <a:buAutoNum type="arabicPeriod"/>
            </a:pPr>
            <a:r>
              <a:rPr lang="en-US" sz="1400" dirty="0"/>
              <a:t>Read the literature, guess the most important factors</a:t>
            </a:r>
          </a:p>
          <a:p>
            <a:pPr>
              <a:buFont typeface="+mj-lt"/>
              <a:buAutoNum type="arabicPeriod"/>
            </a:pPr>
            <a:r>
              <a:rPr lang="en-US" sz="1400" dirty="0"/>
              <a:t>Make plausible assumptions and simplifications</a:t>
            </a:r>
          </a:p>
          <a:p>
            <a:pPr>
              <a:buFont typeface="+mj-lt"/>
              <a:buAutoNum type="arabicPeriod"/>
            </a:pPr>
            <a:r>
              <a:rPr lang="en-US" sz="1400" dirty="0"/>
              <a:t>Chose a suitable mathematical technique. Write the equations</a:t>
            </a:r>
          </a:p>
          <a:p>
            <a:pPr>
              <a:buFont typeface="+mj-lt"/>
              <a:buAutoNum type="arabicPeriod"/>
            </a:pPr>
            <a:r>
              <a:rPr lang="en-US" sz="1400" dirty="0"/>
              <a:t>Solve them numerically or analytically</a:t>
            </a:r>
            <a:endParaRPr lang="ru-RU" sz="1400" dirty="0"/>
          </a:p>
          <a:p>
            <a:pPr>
              <a:buFont typeface="+mj-lt"/>
              <a:buAutoNum type="arabicPeriod"/>
            </a:pPr>
            <a:r>
              <a:rPr lang="en-US" sz="1400" dirty="0"/>
              <a:t>Compare the results with new experiments</a:t>
            </a:r>
          </a:p>
          <a:p>
            <a:pPr>
              <a:buFont typeface="+mj-lt"/>
              <a:buAutoNum type="arabicPeriod"/>
            </a:pPr>
            <a:r>
              <a:rPr lang="en-US" sz="1400" dirty="0"/>
              <a:t>If a prediction is wrong,  go back to Step 1.</a:t>
            </a:r>
          </a:p>
        </p:txBody>
      </p:sp>
      <p:sp>
        <p:nvSpPr>
          <p:cNvPr id="28" name="Rounded Rectangle 27">
            <a:extLst>
              <a:ext uri="{FF2B5EF4-FFF2-40B4-BE49-F238E27FC236}">
                <a16:creationId xmlns:a16="http://schemas.microsoft.com/office/drawing/2014/main" id="{ECBFEC34-9DAC-5D45-A4AB-2A8F485246B7}"/>
              </a:ext>
            </a:extLst>
          </p:cNvPr>
          <p:cNvSpPr/>
          <p:nvPr/>
        </p:nvSpPr>
        <p:spPr>
          <a:xfrm>
            <a:off x="6622486" y="248271"/>
            <a:ext cx="1268777" cy="9144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a:t>
            </a:r>
            <a:r>
              <a:rPr lang="ru-RU" sz="1400" dirty="0"/>
              <a:t> 1</a:t>
            </a:r>
            <a:endParaRPr lang="en-FR" sz="1400" dirty="0"/>
          </a:p>
        </p:txBody>
      </p:sp>
      <p:sp>
        <p:nvSpPr>
          <p:cNvPr id="29" name="Rounded Rectangle 28">
            <a:extLst>
              <a:ext uri="{FF2B5EF4-FFF2-40B4-BE49-F238E27FC236}">
                <a16:creationId xmlns:a16="http://schemas.microsoft.com/office/drawing/2014/main" id="{2137844A-DCC0-8242-B100-5CE03CD11685}"/>
              </a:ext>
            </a:extLst>
          </p:cNvPr>
          <p:cNvSpPr/>
          <p:nvPr/>
        </p:nvSpPr>
        <p:spPr>
          <a:xfrm>
            <a:off x="4285466" y="2039132"/>
            <a:ext cx="1961324" cy="9144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Equations</a:t>
            </a:r>
            <a:endParaRPr lang="en-FR" sz="1400" dirty="0"/>
          </a:p>
        </p:txBody>
      </p:sp>
      <p:sp>
        <p:nvSpPr>
          <p:cNvPr id="30" name="Rounded Rectangle 29">
            <a:extLst>
              <a:ext uri="{FF2B5EF4-FFF2-40B4-BE49-F238E27FC236}">
                <a16:creationId xmlns:a16="http://schemas.microsoft.com/office/drawing/2014/main" id="{AB8D003E-C1B9-6A44-A46B-FEE8A61AF52E}"/>
              </a:ext>
            </a:extLst>
          </p:cNvPr>
          <p:cNvSpPr/>
          <p:nvPr/>
        </p:nvSpPr>
        <p:spPr>
          <a:xfrm>
            <a:off x="6944365" y="2039132"/>
            <a:ext cx="1961324" cy="9144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a:t>
            </a:r>
            <a:endParaRPr lang="en-FR" sz="1400" dirty="0"/>
          </a:p>
        </p:txBody>
      </p:sp>
      <p:sp>
        <p:nvSpPr>
          <p:cNvPr id="32" name="Rounded Rectangle 31">
            <a:extLst>
              <a:ext uri="{FF2B5EF4-FFF2-40B4-BE49-F238E27FC236}">
                <a16:creationId xmlns:a16="http://schemas.microsoft.com/office/drawing/2014/main" id="{752FC5CC-FA21-B54B-A079-62FF1BA64162}"/>
              </a:ext>
            </a:extLst>
          </p:cNvPr>
          <p:cNvSpPr/>
          <p:nvPr/>
        </p:nvSpPr>
        <p:spPr>
          <a:xfrm>
            <a:off x="4285466" y="3877494"/>
            <a:ext cx="1961324" cy="9144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Prediction</a:t>
            </a:r>
            <a:endParaRPr lang="en-FR" sz="1400" dirty="0"/>
          </a:p>
        </p:txBody>
      </p:sp>
      <p:sp>
        <p:nvSpPr>
          <p:cNvPr id="33" name="Rounded Rectangle 32">
            <a:extLst>
              <a:ext uri="{FF2B5EF4-FFF2-40B4-BE49-F238E27FC236}">
                <a16:creationId xmlns:a16="http://schemas.microsoft.com/office/drawing/2014/main" id="{E935831E-3260-EF41-B04A-AA25C26D5640}"/>
              </a:ext>
            </a:extLst>
          </p:cNvPr>
          <p:cNvSpPr/>
          <p:nvPr/>
        </p:nvSpPr>
        <p:spPr>
          <a:xfrm>
            <a:off x="7996377" y="238870"/>
            <a:ext cx="1080925"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Question</a:t>
            </a:r>
            <a:endParaRPr lang="en-FR" sz="1400" dirty="0"/>
          </a:p>
        </p:txBody>
      </p:sp>
      <p:sp>
        <p:nvSpPr>
          <p:cNvPr id="34" name="Rounded Rectangle 33">
            <a:extLst>
              <a:ext uri="{FF2B5EF4-FFF2-40B4-BE49-F238E27FC236}">
                <a16:creationId xmlns:a16="http://schemas.microsoft.com/office/drawing/2014/main" id="{34B2BC08-CC87-3645-9DB3-44A7956BCC2C}"/>
              </a:ext>
            </a:extLst>
          </p:cNvPr>
          <p:cNvSpPr/>
          <p:nvPr/>
        </p:nvSpPr>
        <p:spPr>
          <a:xfrm>
            <a:off x="7334377" y="5684125"/>
            <a:ext cx="1361584" cy="70550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Article</a:t>
            </a:r>
            <a:endParaRPr lang="en-FR" sz="1400" dirty="0"/>
          </a:p>
        </p:txBody>
      </p:sp>
      <p:sp>
        <p:nvSpPr>
          <p:cNvPr id="35" name="Left Arrow 34">
            <a:extLst>
              <a:ext uri="{FF2B5EF4-FFF2-40B4-BE49-F238E27FC236}">
                <a16:creationId xmlns:a16="http://schemas.microsoft.com/office/drawing/2014/main" id="{79D5BFED-51EC-D444-8D98-276821CA34BD}"/>
              </a:ext>
            </a:extLst>
          </p:cNvPr>
          <p:cNvSpPr/>
          <p:nvPr/>
        </p:nvSpPr>
        <p:spPr>
          <a:xfrm>
            <a:off x="6265135" y="2392085"/>
            <a:ext cx="655782" cy="227031"/>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a:p>
        </p:txBody>
      </p:sp>
      <p:sp>
        <p:nvSpPr>
          <p:cNvPr id="36" name="Left Arrow 35">
            <a:extLst>
              <a:ext uri="{FF2B5EF4-FFF2-40B4-BE49-F238E27FC236}">
                <a16:creationId xmlns:a16="http://schemas.microsoft.com/office/drawing/2014/main" id="{7404DCCE-3C82-5C4A-A551-BFCB73C8046D}"/>
              </a:ext>
            </a:extLst>
          </p:cNvPr>
          <p:cNvSpPr/>
          <p:nvPr/>
        </p:nvSpPr>
        <p:spPr>
          <a:xfrm rot="16200000">
            <a:off x="7508572" y="5113207"/>
            <a:ext cx="841623" cy="227031"/>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a:p>
        </p:txBody>
      </p:sp>
      <p:sp>
        <p:nvSpPr>
          <p:cNvPr id="37" name="Left Arrow 36">
            <a:extLst>
              <a:ext uri="{FF2B5EF4-FFF2-40B4-BE49-F238E27FC236}">
                <a16:creationId xmlns:a16="http://schemas.microsoft.com/office/drawing/2014/main" id="{79D52739-5D85-5847-8685-BFCF2F6C4623}"/>
              </a:ext>
            </a:extLst>
          </p:cNvPr>
          <p:cNvSpPr/>
          <p:nvPr/>
        </p:nvSpPr>
        <p:spPr>
          <a:xfrm rot="16200000">
            <a:off x="8078670" y="1487093"/>
            <a:ext cx="764964" cy="227031"/>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a:p>
        </p:txBody>
      </p:sp>
      <p:sp>
        <p:nvSpPr>
          <p:cNvPr id="38" name="Left Arrow 37">
            <a:extLst>
              <a:ext uri="{FF2B5EF4-FFF2-40B4-BE49-F238E27FC236}">
                <a16:creationId xmlns:a16="http://schemas.microsoft.com/office/drawing/2014/main" id="{7165C78E-4D6C-9A4A-ABFC-88CDD9FC087E}"/>
              </a:ext>
            </a:extLst>
          </p:cNvPr>
          <p:cNvSpPr/>
          <p:nvPr/>
        </p:nvSpPr>
        <p:spPr>
          <a:xfrm rot="16200000">
            <a:off x="4870393" y="3293044"/>
            <a:ext cx="764964" cy="227031"/>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a:p>
        </p:txBody>
      </p:sp>
      <p:sp>
        <p:nvSpPr>
          <p:cNvPr id="41" name="Left Arrow 40">
            <a:extLst>
              <a:ext uri="{FF2B5EF4-FFF2-40B4-BE49-F238E27FC236}">
                <a16:creationId xmlns:a16="http://schemas.microsoft.com/office/drawing/2014/main" id="{0254F8E7-C402-4549-9596-C334140B3FC0}"/>
              </a:ext>
            </a:extLst>
          </p:cNvPr>
          <p:cNvSpPr/>
          <p:nvPr/>
        </p:nvSpPr>
        <p:spPr>
          <a:xfrm rot="10800000">
            <a:off x="6335881" y="4214833"/>
            <a:ext cx="655782" cy="227031"/>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a:p>
        </p:txBody>
      </p:sp>
      <p:sp>
        <p:nvSpPr>
          <p:cNvPr id="42" name="Rounded Rectangle 41">
            <a:extLst>
              <a:ext uri="{FF2B5EF4-FFF2-40B4-BE49-F238E27FC236}">
                <a16:creationId xmlns:a16="http://schemas.microsoft.com/office/drawing/2014/main" id="{F91240B2-5D36-594B-8873-747253FF747C}"/>
              </a:ext>
            </a:extLst>
          </p:cNvPr>
          <p:cNvSpPr/>
          <p:nvPr/>
        </p:nvSpPr>
        <p:spPr>
          <a:xfrm>
            <a:off x="7125680" y="3871149"/>
            <a:ext cx="1600397" cy="9144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2</a:t>
            </a:r>
            <a:endParaRPr lang="en-FR" sz="1400" dirty="0"/>
          </a:p>
        </p:txBody>
      </p:sp>
      <p:sp>
        <p:nvSpPr>
          <p:cNvPr id="43" name="Left Arrow 42">
            <a:extLst>
              <a:ext uri="{FF2B5EF4-FFF2-40B4-BE49-F238E27FC236}">
                <a16:creationId xmlns:a16="http://schemas.microsoft.com/office/drawing/2014/main" id="{CE59A324-7E06-E64E-8710-4DB188CEC277}"/>
              </a:ext>
            </a:extLst>
          </p:cNvPr>
          <p:cNvSpPr/>
          <p:nvPr/>
        </p:nvSpPr>
        <p:spPr>
          <a:xfrm rot="5400000">
            <a:off x="7476728" y="3291086"/>
            <a:ext cx="892370" cy="227031"/>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a:p>
        </p:txBody>
      </p:sp>
      <p:sp>
        <p:nvSpPr>
          <p:cNvPr id="44" name="TextBox 43">
            <a:extLst>
              <a:ext uri="{FF2B5EF4-FFF2-40B4-BE49-F238E27FC236}">
                <a16:creationId xmlns:a16="http://schemas.microsoft.com/office/drawing/2014/main" id="{85B73364-3D8C-0A40-8301-5B2D5E9DA8C4}"/>
              </a:ext>
            </a:extLst>
          </p:cNvPr>
          <p:cNvSpPr txBox="1"/>
          <p:nvPr/>
        </p:nvSpPr>
        <p:spPr>
          <a:xfrm>
            <a:off x="6856082" y="4997016"/>
            <a:ext cx="1039067" cy="276999"/>
          </a:xfrm>
          <a:prstGeom prst="rect">
            <a:avLst/>
          </a:prstGeom>
          <a:noFill/>
        </p:spPr>
        <p:txBody>
          <a:bodyPr wrap="none" rtlCol="0">
            <a:spAutoFit/>
          </a:bodyPr>
          <a:lstStyle/>
          <a:p>
            <a:r>
              <a:rPr lang="en-US" sz="1200" dirty="0">
                <a:solidFill>
                  <a:srgbClr val="FF0000"/>
                </a:solidFill>
              </a:rPr>
              <a:t>Agreement</a:t>
            </a:r>
            <a:endParaRPr lang="en-FR" sz="1200" dirty="0">
              <a:solidFill>
                <a:srgbClr val="FF0000"/>
              </a:solidFill>
            </a:endParaRPr>
          </a:p>
        </p:txBody>
      </p:sp>
      <p:sp>
        <p:nvSpPr>
          <p:cNvPr id="45" name="TextBox 44">
            <a:extLst>
              <a:ext uri="{FF2B5EF4-FFF2-40B4-BE49-F238E27FC236}">
                <a16:creationId xmlns:a16="http://schemas.microsoft.com/office/drawing/2014/main" id="{CED62157-7AA0-C749-96AF-16F0C18F8D74}"/>
              </a:ext>
            </a:extLst>
          </p:cNvPr>
          <p:cNvSpPr txBox="1"/>
          <p:nvPr/>
        </p:nvSpPr>
        <p:spPr>
          <a:xfrm>
            <a:off x="6593026" y="3181617"/>
            <a:ext cx="2521785" cy="276999"/>
          </a:xfrm>
          <a:prstGeom prst="rect">
            <a:avLst/>
          </a:prstGeom>
          <a:noFill/>
        </p:spPr>
        <p:txBody>
          <a:bodyPr wrap="square" rtlCol="0">
            <a:spAutoFit/>
          </a:bodyPr>
          <a:lstStyle/>
          <a:p>
            <a:r>
              <a:rPr lang="en-US" sz="1200" dirty="0">
                <a:solidFill>
                  <a:srgbClr val="FF0000"/>
                </a:solidFill>
              </a:rPr>
              <a:t>Disagreement</a:t>
            </a:r>
            <a:endParaRPr lang="en-FR" sz="1200" dirty="0">
              <a:solidFill>
                <a:srgbClr val="FF0000"/>
              </a:solidFill>
            </a:endParaRPr>
          </a:p>
        </p:txBody>
      </p:sp>
      <p:sp>
        <p:nvSpPr>
          <p:cNvPr id="46" name="Left Arrow 45">
            <a:extLst>
              <a:ext uri="{FF2B5EF4-FFF2-40B4-BE49-F238E27FC236}">
                <a16:creationId xmlns:a16="http://schemas.microsoft.com/office/drawing/2014/main" id="{01364C8E-639D-154F-AE9E-7A974ED5EB2E}"/>
              </a:ext>
            </a:extLst>
          </p:cNvPr>
          <p:cNvSpPr/>
          <p:nvPr/>
        </p:nvSpPr>
        <p:spPr>
          <a:xfrm rot="16200000">
            <a:off x="6916821" y="1494737"/>
            <a:ext cx="764964" cy="227031"/>
          </a:xfrm>
          <a:prstGeom prst="lef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200"/>
          </a:p>
        </p:txBody>
      </p:sp>
    </p:spTree>
    <p:extLst>
      <p:ext uri="{BB962C8B-B14F-4D97-AF65-F5344CB8AC3E}">
        <p14:creationId xmlns:p14="http://schemas.microsoft.com/office/powerpoint/2010/main" val="3050157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dissolve">
                                      <p:cBhvr>
                                        <p:cTn id="18" dur="500"/>
                                        <p:tgtEl>
                                          <p:spTgt spid="3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dissolve">
                                      <p:cBhvr>
                                        <p:cTn id="26" dur="500"/>
                                        <p:tgtEl>
                                          <p:spTgt spid="3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dissolv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dissolve">
                                      <p:cBhvr>
                                        <p:cTn id="34" dur="500"/>
                                        <p:tgtEl>
                                          <p:spTgt spid="4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dissolv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dissolve">
                                      <p:cBhvr>
                                        <p:cTn id="42" dur="500"/>
                                        <p:tgtEl>
                                          <p:spTgt spid="4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dissolve">
                                      <p:cBhvr>
                                        <p:cTn id="53" dur="500"/>
                                        <p:tgtEl>
                                          <p:spTgt spid="3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dissolve">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4" grpId="0" animBg="1"/>
      <p:bldP spid="35" grpId="0" animBg="1"/>
      <p:bldP spid="36" grpId="0" animBg="1"/>
      <p:bldP spid="37" grpId="0" animBg="1"/>
      <p:bldP spid="38" grpId="0" animBg="1"/>
      <p:bldP spid="41" grpId="0" animBg="1"/>
      <p:bldP spid="42" grpId="0" animBg="1"/>
      <p:bldP spid="43" grpId="0" animBg="1"/>
      <p:bldP spid="44" grpId="0"/>
      <p:bldP spid="45" grpId="0"/>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A1AE-E1C9-C843-B5A8-82C8A69D8E11}"/>
              </a:ext>
            </a:extLst>
          </p:cNvPr>
          <p:cNvSpPr>
            <a:spLocks noGrp="1"/>
          </p:cNvSpPr>
          <p:nvPr>
            <p:ph type="title" idx="4294967295"/>
          </p:nvPr>
        </p:nvSpPr>
        <p:spPr>
          <a:xfrm>
            <a:off x="132521" y="356813"/>
            <a:ext cx="8653670" cy="1143000"/>
          </a:xfrm>
        </p:spPr>
        <p:txBody>
          <a:bodyPr/>
          <a:lstStyle/>
          <a:p>
            <a:r>
              <a:rPr lang="en-US" dirty="0"/>
              <a:t>Where does the high </a:t>
            </a:r>
            <a:br>
              <a:rPr lang="en-US" dirty="0"/>
            </a:br>
            <a:r>
              <a:rPr lang="en-US" dirty="0" err="1"/>
              <a:t>heterozygocity</a:t>
            </a:r>
            <a:r>
              <a:rPr lang="en-US" dirty="0"/>
              <a:t> of HIV come from?</a:t>
            </a:r>
            <a:endParaRPr lang="en-FR" dirty="0"/>
          </a:p>
        </p:txBody>
      </p:sp>
      <p:pic>
        <p:nvPicPr>
          <p:cNvPr id="11" name="Picture 10">
            <a:extLst>
              <a:ext uri="{FF2B5EF4-FFF2-40B4-BE49-F238E27FC236}">
                <a16:creationId xmlns:a16="http://schemas.microsoft.com/office/drawing/2014/main" id="{A51CC3FB-EB76-0A48-BC93-193AFC7E6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058" y="1696278"/>
            <a:ext cx="7636995" cy="2515503"/>
          </a:xfrm>
          <a:prstGeom prst="rect">
            <a:avLst/>
          </a:prstGeom>
        </p:spPr>
      </p:pic>
      <p:pic>
        <p:nvPicPr>
          <p:cNvPr id="13" name="Picture 12">
            <a:extLst>
              <a:ext uri="{FF2B5EF4-FFF2-40B4-BE49-F238E27FC236}">
                <a16:creationId xmlns:a16="http://schemas.microsoft.com/office/drawing/2014/main" id="{B1CA4516-2C16-C642-BDBC-F0DB291D3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761" y="4949047"/>
            <a:ext cx="5982066" cy="1069963"/>
          </a:xfrm>
          <a:prstGeom prst="rect">
            <a:avLst/>
          </a:prstGeom>
        </p:spPr>
      </p:pic>
      <p:sp>
        <p:nvSpPr>
          <p:cNvPr id="14" name="TextBox 13">
            <a:extLst>
              <a:ext uri="{FF2B5EF4-FFF2-40B4-BE49-F238E27FC236}">
                <a16:creationId xmlns:a16="http://schemas.microsoft.com/office/drawing/2014/main" id="{CBC16736-E148-D741-B0F2-A60AEB5CC114}"/>
              </a:ext>
            </a:extLst>
          </p:cNvPr>
          <p:cNvSpPr txBox="1"/>
          <p:nvPr/>
        </p:nvSpPr>
        <p:spPr>
          <a:xfrm>
            <a:off x="457199" y="5114697"/>
            <a:ext cx="748923" cy="369332"/>
          </a:xfrm>
          <a:prstGeom prst="rect">
            <a:avLst/>
          </a:prstGeom>
          <a:noFill/>
        </p:spPr>
        <p:txBody>
          <a:bodyPr wrap="none" rtlCol="0">
            <a:spAutoFit/>
          </a:bodyPr>
          <a:lstStyle/>
          <a:p>
            <a:r>
              <a:rPr lang="en-US" dirty="0"/>
              <a:t>Data</a:t>
            </a:r>
            <a:endParaRPr lang="en-FR" dirty="0"/>
          </a:p>
        </p:txBody>
      </p:sp>
      <p:sp>
        <p:nvSpPr>
          <p:cNvPr id="15" name="TextBox 14">
            <a:extLst>
              <a:ext uri="{FF2B5EF4-FFF2-40B4-BE49-F238E27FC236}">
                <a16:creationId xmlns:a16="http://schemas.microsoft.com/office/drawing/2014/main" id="{1DD18C85-ABD6-D64C-954A-FAC400B3427E}"/>
              </a:ext>
            </a:extLst>
          </p:cNvPr>
          <p:cNvSpPr txBox="1"/>
          <p:nvPr/>
        </p:nvSpPr>
        <p:spPr>
          <a:xfrm>
            <a:off x="380254" y="3136691"/>
            <a:ext cx="992579" cy="369332"/>
          </a:xfrm>
          <a:prstGeom prst="rect">
            <a:avLst/>
          </a:prstGeom>
          <a:noFill/>
        </p:spPr>
        <p:txBody>
          <a:bodyPr wrap="none" rtlCol="0">
            <a:spAutoFit/>
          </a:bodyPr>
          <a:lstStyle/>
          <a:p>
            <a:r>
              <a:rPr lang="en-US" dirty="0"/>
              <a:t>Models</a:t>
            </a:r>
            <a:endParaRPr lang="en-FR" dirty="0"/>
          </a:p>
        </p:txBody>
      </p:sp>
    </p:spTree>
    <p:extLst>
      <p:ext uri="{BB962C8B-B14F-4D97-AF65-F5344CB8AC3E}">
        <p14:creationId xmlns:p14="http://schemas.microsoft.com/office/powerpoint/2010/main" val="365904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0574" y="552161"/>
            <a:ext cx="7288696" cy="1143000"/>
          </a:xfrm>
        </p:spPr>
        <p:txBody>
          <a:bodyPr/>
          <a:lstStyle/>
          <a:p>
            <a:r>
              <a:rPr lang="en-US" dirty="0"/>
              <a:t>HIV dynamics</a:t>
            </a:r>
            <a:r>
              <a:rPr lang="ru-RU" dirty="0"/>
              <a:t> </a:t>
            </a:r>
            <a:r>
              <a:rPr lang="en-US" dirty="0"/>
              <a:t>in the absence of treatment</a:t>
            </a:r>
          </a:p>
        </p:txBody>
      </p:sp>
      <p:pic>
        <p:nvPicPr>
          <p:cNvPr id="9" name="Picture 8" descr="640px-Hiv-timecourse_copy.sv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27163" y="990601"/>
            <a:ext cx="4140477" cy="6858000"/>
          </a:xfrm>
          <a:prstGeom prst="rect">
            <a:avLst/>
          </a:prstGeom>
        </p:spPr>
      </p:pic>
      <p:sp>
        <p:nvSpPr>
          <p:cNvPr id="3" name="Rectangle 2">
            <a:extLst>
              <a:ext uri="{FF2B5EF4-FFF2-40B4-BE49-F238E27FC236}">
                <a16:creationId xmlns:a16="http://schemas.microsoft.com/office/drawing/2014/main" id="{28D14F5B-23CA-E748-BDFC-8A5BCE83D8AE}"/>
              </a:ext>
            </a:extLst>
          </p:cNvPr>
          <p:cNvSpPr/>
          <p:nvPr/>
        </p:nvSpPr>
        <p:spPr>
          <a:xfrm>
            <a:off x="3141786" y="2349362"/>
            <a:ext cx="2766646" cy="3610708"/>
          </a:xfrm>
          <a:prstGeom prst="rect">
            <a:avLst/>
          </a:prstGeom>
          <a:solidFill>
            <a:srgbClr val="FFC000">
              <a:alpha val="2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4" name="TextBox 3">
            <a:extLst>
              <a:ext uri="{FF2B5EF4-FFF2-40B4-BE49-F238E27FC236}">
                <a16:creationId xmlns:a16="http://schemas.microsoft.com/office/drawing/2014/main" id="{1640DA3C-B5B5-014D-90F8-AC6877294EC7}"/>
              </a:ext>
            </a:extLst>
          </p:cNvPr>
          <p:cNvSpPr txBox="1"/>
          <p:nvPr/>
        </p:nvSpPr>
        <p:spPr>
          <a:xfrm>
            <a:off x="3393578" y="2072363"/>
            <a:ext cx="1803699" cy="276999"/>
          </a:xfrm>
          <a:prstGeom prst="rect">
            <a:avLst/>
          </a:prstGeom>
          <a:noFill/>
        </p:spPr>
        <p:txBody>
          <a:bodyPr wrap="none" rtlCol="0">
            <a:spAutoFit/>
          </a:bodyPr>
          <a:lstStyle/>
          <a:p>
            <a:r>
              <a:rPr lang="en-US" sz="1200" dirty="0"/>
              <a:t>Quasi-stationary state</a:t>
            </a:r>
            <a:endParaRPr lang="en-FR" sz="1200" dirty="0"/>
          </a:p>
        </p:txBody>
      </p:sp>
    </p:spTree>
    <p:extLst>
      <p:ext uri="{BB962C8B-B14F-4D97-AF65-F5344CB8AC3E}">
        <p14:creationId xmlns:p14="http://schemas.microsoft.com/office/powerpoint/2010/main" val="3567062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BFA1A-528D-D64D-A78F-72B9A7D354DA}"/>
              </a:ext>
            </a:extLst>
          </p:cNvPr>
          <p:cNvSpPr>
            <a:spLocks noGrp="1"/>
          </p:cNvSpPr>
          <p:nvPr>
            <p:ph type="title" idx="4294967295"/>
          </p:nvPr>
        </p:nvSpPr>
        <p:spPr>
          <a:xfrm>
            <a:off x="543548" y="-19113"/>
            <a:ext cx="6508750" cy="1143000"/>
          </a:xfrm>
        </p:spPr>
        <p:txBody>
          <a:bodyPr/>
          <a:lstStyle/>
          <a:p>
            <a:r>
              <a:rPr lang="en-US" dirty="0"/>
              <a:t>Rapid virus rotation</a:t>
            </a:r>
            <a:endParaRPr lang="en-FR" dirty="0"/>
          </a:p>
        </p:txBody>
      </p:sp>
      <p:sp>
        <p:nvSpPr>
          <p:cNvPr id="5" name="TextBox 4">
            <a:extLst>
              <a:ext uri="{FF2B5EF4-FFF2-40B4-BE49-F238E27FC236}">
                <a16:creationId xmlns:a16="http://schemas.microsoft.com/office/drawing/2014/main" id="{BB23ECB6-B89F-3042-BB0D-1DD3CE6386B1}"/>
              </a:ext>
            </a:extLst>
          </p:cNvPr>
          <p:cNvSpPr txBox="1"/>
          <p:nvPr/>
        </p:nvSpPr>
        <p:spPr>
          <a:xfrm>
            <a:off x="585742" y="1871476"/>
            <a:ext cx="4164923" cy="369332"/>
          </a:xfrm>
          <a:prstGeom prst="rect">
            <a:avLst/>
          </a:prstGeom>
          <a:noFill/>
        </p:spPr>
        <p:txBody>
          <a:bodyPr wrap="none" rtlCol="0">
            <a:spAutoFit/>
          </a:bodyPr>
          <a:lstStyle/>
          <a:p>
            <a:r>
              <a:rPr lang="en-US" dirty="0">
                <a:solidFill>
                  <a:srgbClr val="FF0000"/>
                </a:solidFill>
              </a:rPr>
              <a:t>infected cell</a:t>
            </a:r>
            <a:r>
              <a:rPr lang="ru-RU" dirty="0">
                <a:solidFill>
                  <a:srgbClr val="FF0000"/>
                </a:solidFill>
              </a:rPr>
              <a:t> </a:t>
            </a:r>
            <a:r>
              <a:rPr lang="en-US" dirty="0">
                <a:solidFill>
                  <a:srgbClr val="FF0000"/>
                </a:solidFill>
              </a:rPr>
              <a:t>lives 1 day </a:t>
            </a:r>
            <a:r>
              <a:rPr lang="en-US" sz="1400" dirty="0"/>
              <a:t>(Ho et all 1995)</a:t>
            </a:r>
            <a:endParaRPr lang="en-FR" dirty="0"/>
          </a:p>
        </p:txBody>
      </p:sp>
      <p:sp>
        <p:nvSpPr>
          <p:cNvPr id="6" name="TextBox 5">
            <a:extLst>
              <a:ext uri="{FF2B5EF4-FFF2-40B4-BE49-F238E27FC236}">
                <a16:creationId xmlns:a16="http://schemas.microsoft.com/office/drawing/2014/main" id="{CD5549A2-9640-D04C-8A58-B088A6A61487}"/>
              </a:ext>
            </a:extLst>
          </p:cNvPr>
          <p:cNvSpPr txBox="1"/>
          <p:nvPr/>
        </p:nvSpPr>
        <p:spPr>
          <a:xfrm>
            <a:off x="4750665" y="6188482"/>
            <a:ext cx="3031599" cy="261610"/>
          </a:xfrm>
          <a:prstGeom prst="rect">
            <a:avLst/>
          </a:prstGeom>
          <a:noFill/>
        </p:spPr>
        <p:txBody>
          <a:bodyPr wrap="none" rtlCol="0">
            <a:spAutoFit/>
          </a:bodyPr>
          <a:lstStyle/>
          <a:p>
            <a:r>
              <a:rPr lang="en-GB" sz="1100" dirty="0"/>
              <a:t>Bonhoeffer, May, Shaw, and Nowak, 1997</a:t>
            </a:r>
            <a:endParaRPr lang="en-FR" sz="1100" dirty="0"/>
          </a:p>
        </p:txBody>
      </p:sp>
      <p:pic>
        <p:nvPicPr>
          <p:cNvPr id="10" name="Picture 9">
            <a:extLst>
              <a:ext uri="{FF2B5EF4-FFF2-40B4-BE49-F238E27FC236}">
                <a16:creationId xmlns:a16="http://schemas.microsoft.com/office/drawing/2014/main" id="{E8D9284E-07ED-624D-91D2-A97F42822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665" y="2592986"/>
            <a:ext cx="2693053" cy="3575058"/>
          </a:xfrm>
          <a:prstGeom prst="rect">
            <a:avLst/>
          </a:prstGeom>
        </p:spPr>
      </p:pic>
      <p:pic>
        <p:nvPicPr>
          <p:cNvPr id="14" name="Picture 13">
            <a:extLst>
              <a:ext uri="{FF2B5EF4-FFF2-40B4-BE49-F238E27FC236}">
                <a16:creationId xmlns:a16="http://schemas.microsoft.com/office/drawing/2014/main" id="{5344E703-D66A-D742-8E2E-0DC820E09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68" y="3120550"/>
            <a:ext cx="2871355" cy="2114361"/>
          </a:xfrm>
          <a:prstGeom prst="rect">
            <a:avLst/>
          </a:prstGeom>
        </p:spPr>
      </p:pic>
    </p:spTree>
    <p:extLst>
      <p:ext uri="{BB962C8B-B14F-4D97-AF65-F5344CB8AC3E}">
        <p14:creationId xmlns:p14="http://schemas.microsoft.com/office/powerpoint/2010/main" val="1962211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A1AE-E1C9-C843-B5A8-82C8A69D8E11}"/>
              </a:ext>
            </a:extLst>
          </p:cNvPr>
          <p:cNvSpPr>
            <a:spLocks noGrp="1"/>
          </p:cNvSpPr>
          <p:nvPr>
            <p:ph type="title" idx="4294967295"/>
          </p:nvPr>
        </p:nvSpPr>
        <p:spPr>
          <a:xfrm>
            <a:off x="368549" y="713263"/>
            <a:ext cx="7658955" cy="1143000"/>
          </a:xfrm>
        </p:spPr>
        <p:txBody>
          <a:bodyPr/>
          <a:lstStyle/>
          <a:p>
            <a:r>
              <a:rPr lang="en-US" dirty="0" err="1"/>
              <a:t>Heterozygocity</a:t>
            </a:r>
            <a:r>
              <a:rPr lang="en-US" dirty="0"/>
              <a:t> (gen. distance, polymorphism, diversity) intra- and inter-patient</a:t>
            </a:r>
            <a:endParaRPr lang="en-FR" dirty="0"/>
          </a:p>
        </p:txBody>
      </p:sp>
      <p:pic>
        <p:nvPicPr>
          <p:cNvPr id="13" name="Content Placeholder 12">
            <a:extLst>
              <a:ext uri="{FF2B5EF4-FFF2-40B4-BE49-F238E27FC236}">
                <a16:creationId xmlns:a16="http://schemas.microsoft.com/office/drawing/2014/main" id="{CB1C4434-BB17-594C-AABF-19385327B27A}"/>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613400" y="2506663"/>
            <a:ext cx="3530600" cy="2955925"/>
          </a:xfrm>
        </p:spPr>
      </p:pic>
      <p:sp>
        <p:nvSpPr>
          <p:cNvPr id="9" name="TextBox 8">
            <a:extLst>
              <a:ext uri="{FF2B5EF4-FFF2-40B4-BE49-F238E27FC236}">
                <a16:creationId xmlns:a16="http://schemas.microsoft.com/office/drawing/2014/main" id="{185A70AF-F2A2-5C48-A93C-9B8541BBE1ED}"/>
              </a:ext>
            </a:extLst>
          </p:cNvPr>
          <p:cNvSpPr txBox="1"/>
          <p:nvPr/>
        </p:nvSpPr>
        <p:spPr>
          <a:xfrm>
            <a:off x="6398191" y="2191255"/>
            <a:ext cx="1260764" cy="369332"/>
          </a:xfrm>
          <a:prstGeom prst="rect">
            <a:avLst/>
          </a:prstGeom>
          <a:noFill/>
        </p:spPr>
        <p:txBody>
          <a:bodyPr wrap="square" rtlCol="0">
            <a:spAutoFit/>
          </a:bodyPr>
          <a:lstStyle/>
          <a:p>
            <a:r>
              <a:rPr lang="ru-RU" dirty="0"/>
              <a:t>Т</a:t>
            </a:r>
            <a:r>
              <a:rPr lang="en-US" dirty="0"/>
              <a:t> = 2 f(1-f)</a:t>
            </a:r>
            <a:endParaRPr lang="en-FR" dirty="0"/>
          </a:p>
        </p:txBody>
      </p:sp>
      <p:pic>
        <p:nvPicPr>
          <p:cNvPr id="6" name="Picture 5">
            <a:extLst>
              <a:ext uri="{FF2B5EF4-FFF2-40B4-BE49-F238E27FC236}">
                <a16:creationId xmlns:a16="http://schemas.microsoft.com/office/drawing/2014/main" id="{15D3AB66-2CC2-8140-9A15-C6E6B8F2A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94" y="2863988"/>
            <a:ext cx="4152949" cy="2322836"/>
          </a:xfrm>
          <a:prstGeom prst="rect">
            <a:avLst/>
          </a:prstGeom>
        </p:spPr>
      </p:pic>
      <p:sp>
        <p:nvSpPr>
          <p:cNvPr id="7" name="Oval 6">
            <a:extLst>
              <a:ext uri="{FF2B5EF4-FFF2-40B4-BE49-F238E27FC236}">
                <a16:creationId xmlns:a16="http://schemas.microsoft.com/office/drawing/2014/main" id="{CF333CAA-B751-EB45-B907-2583F761C793}"/>
              </a:ext>
            </a:extLst>
          </p:cNvPr>
          <p:cNvSpPr/>
          <p:nvPr/>
        </p:nvSpPr>
        <p:spPr>
          <a:xfrm>
            <a:off x="2155122" y="4222878"/>
            <a:ext cx="307571" cy="598516"/>
          </a:xfrm>
          <a:prstGeom prst="ellipse">
            <a:avLst/>
          </a:prstGeom>
          <a:solidFill>
            <a:schemeClr val="accent1">
              <a:alpha val="1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8" name="TextBox 7">
            <a:extLst>
              <a:ext uri="{FF2B5EF4-FFF2-40B4-BE49-F238E27FC236}">
                <a16:creationId xmlns:a16="http://schemas.microsoft.com/office/drawing/2014/main" id="{AEA0B749-5021-5C4F-8084-6777ABE2029F}"/>
              </a:ext>
            </a:extLst>
          </p:cNvPr>
          <p:cNvSpPr txBox="1"/>
          <p:nvPr/>
        </p:nvSpPr>
        <p:spPr>
          <a:xfrm>
            <a:off x="1588385" y="5462588"/>
            <a:ext cx="2718907" cy="369332"/>
          </a:xfrm>
          <a:prstGeom prst="rect">
            <a:avLst/>
          </a:prstGeom>
          <a:noFill/>
        </p:spPr>
        <p:txBody>
          <a:bodyPr wrap="square" rtlCol="0">
            <a:spAutoFit/>
          </a:bodyPr>
          <a:lstStyle/>
          <a:p>
            <a:r>
              <a:rPr lang="en-US" dirty="0"/>
              <a:t>Protease gene loci</a:t>
            </a:r>
            <a:endParaRPr lang="en-FR" dirty="0"/>
          </a:p>
        </p:txBody>
      </p:sp>
      <p:sp>
        <p:nvSpPr>
          <p:cNvPr id="29" name="TextBox 28">
            <a:extLst>
              <a:ext uri="{FF2B5EF4-FFF2-40B4-BE49-F238E27FC236}">
                <a16:creationId xmlns:a16="http://schemas.microsoft.com/office/drawing/2014/main" id="{9609CED3-1E61-434E-9590-F58B42C89DAC}"/>
              </a:ext>
            </a:extLst>
          </p:cNvPr>
          <p:cNvSpPr txBox="1"/>
          <p:nvPr/>
        </p:nvSpPr>
        <p:spPr>
          <a:xfrm rot="16200000">
            <a:off x="-663127" y="3840740"/>
            <a:ext cx="2010487" cy="369332"/>
          </a:xfrm>
          <a:prstGeom prst="rect">
            <a:avLst/>
          </a:prstGeom>
          <a:noFill/>
        </p:spPr>
        <p:txBody>
          <a:bodyPr wrap="none" rtlCol="0">
            <a:spAutoFit/>
          </a:bodyPr>
          <a:lstStyle/>
          <a:p>
            <a:r>
              <a:rPr lang="en-US" dirty="0"/>
              <a:t>Different isolates</a:t>
            </a:r>
            <a:endParaRPr lang="en-FR" dirty="0"/>
          </a:p>
        </p:txBody>
      </p:sp>
      <p:sp>
        <p:nvSpPr>
          <p:cNvPr id="30" name="TextBox 29">
            <a:extLst>
              <a:ext uri="{FF2B5EF4-FFF2-40B4-BE49-F238E27FC236}">
                <a16:creationId xmlns:a16="http://schemas.microsoft.com/office/drawing/2014/main" id="{9E097F61-F5F7-0141-9677-8A92CFFF4D8B}"/>
              </a:ext>
            </a:extLst>
          </p:cNvPr>
          <p:cNvSpPr txBox="1"/>
          <p:nvPr/>
        </p:nvSpPr>
        <p:spPr>
          <a:xfrm>
            <a:off x="6196162" y="5650929"/>
            <a:ext cx="1804838" cy="369332"/>
          </a:xfrm>
          <a:prstGeom prst="rect">
            <a:avLst/>
          </a:prstGeom>
          <a:noFill/>
        </p:spPr>
        <p:txBody>
          <a:bodyPr wrap="square" rtlCol="0">
            <a:spAutoFit/>
          </a:bodyPr>
          <a:lstStyle/>
          <a:p>
            <a:r>
              <a:rPr lang="ru-RU" dirty="0"/>
              <a:t>Т</a:t>
            </a:r>
            <a:r>
              <a:rPr lang="en-US" baseline="-25000" dirty="0"/>
              <a:t>12</a:t>
            </a:r>
            <a:r>
              <a:rPr lang="en-US" dirty="0"/>
              <a:t> = 2 f</a:t>
            </a:r>
            <a:r>
              <a:rPr lang="en-US" baseline="-25000" dirty="0"/>
              <a:t>1</a:t>
            </a:r>
            <a:r>
              <a:rPr lang="en-US" dirty="0"/>
              <a:t>(1-f</a:t>
            </a:r>
            <a:r>
              <a:rPr lang="en-US" baseline="-25000" dirty="0"/>
              <a:t>2</a:t>
            </a:r>
            <a:r>
              <a:rPr lang="en-US" dirty="0"/>
              <a:t>)</a:t>
            </a:r>
            <a:endParaRPr lang="en-FR" dirty="0"/>
          </a:p>
        </p:txBody>
      </p:sp>
    </p:spTree>
    <p:extLst>
      <p:ext uri="{BB962C8B-B14F-4D97-AF65-F5344CB8AC3E}">
        <p14:creationId xmlns:p14="http://schemas.microsoft.com/office/powerpoint/2010/main" val="3292059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3144</TotalTime>
  <Words>2973</Words>
  <Application>Microsoft Macintosh PowerPoint</Application>
  <PresentationFormat>On-screen Show (4:3)</PresentationFormat>
  <Paragraphs>194</Paragraphs>
  <Slides>40</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vt:lpstr>
      <vt:lpstr>Cambria Math</vt:lpstr>
      <vt:lpstr>Century Gothic</vt:lpstr>
      <vt:lpstr>Helvetica</vt:lpstr>
      <vt:lpstr>Symbol</vt:lpstr>
      <vt:lpstr>Wingdings</vt:lpstr>
      <vt:lpstr>Wingdings 2</vt:lpstr>
      <vt:lpstr>Plaza</vt:lpstr>
      <vt:lpstr>Экология и эволюция</vt:lpstr>
      <vt:lpstr>Приложение к ВИЧ</vt:lpstr>
      <vt:lpstr>High rate of evolution in untreated patients</vt:lpstr>
      <vt:lpstr>Why is the substitution rate so high?</vt:lpstr>
      <vt:lpstr>How to develop  a useful model</vt:lpstr>
      <vt:lpstr>Where does the high  heterozygocity of HIV come from?</vt:lpstr>
      <vt:lpstr>HIV dynamics in the absence of treatment</vt:lpstr>
      <vt:lpstr>Rapid virus rotation</vt:lpstr>
      <vt:lpstr>Heterozygocity (gen. distance, polymorphism, diversity) intra- and inter-patient</vt:lpstr>
      <vt:lpstr>Genetic diversity within patients</vt:lpstr>
      <vt:lpstr>PowerPoint Presentation</vt:lpstr>
      <vt:lpstr>Mutant reversion within a patient explains high polymorhism</vt:lpstr>
      <vt:lpstr>Why are there so many polymorphous loci? </vt:lpstr>
      <vt:lpstr>Markov chain of transmission  Assumption: t* &lt;&lt; (1/s)log(s/m)</vt:lpstr>
      <vt:lpstr>PowerPoint Presentation</vt:lpstr>
      <vt:lpstr>Model 2: Co-infection from two sources</vt:lpstr>
      <vt:lpstr>PowerPoint Presentation</vt:lpstr>
      <vt:lpstr>Rare superinfections kill mutants</vt:lpstr>
      <vt:lpstr>Conclusion 1  </vt:lpstr>
      <vt:lpstr>How T cell response works</vt:lpstr>
      <vt:lpstr>Модель 2.0: побег от иммунного отклика</vt:lpstr>
      <vt:lpstr>How do you observe it</vt:lpstr>
      <vt:lpstr>Comparison with experiment fails</vt:lpstr>
      <vt:lpstr>Including epistasis</vt:lpstr>
      <vt:lpstr>Escape from the immune response and the cascade of compensating mutations</vt:lpstr>
      <vt:lpstr>11 years later...</vt:lpstr>
      <vt:lpstr>Conclusions II</vt:lpstr>
      <vt:lpstr> What is the benefit of latency to HIV?</vt:lpstr>
      <vt:lpstr>Bi-stability is “hardwired” into  HIV gene regulation</vt:lpstr>
      <vt:lpstr>Evolved HIV roulette: ON or OFF</vt:lpstr>
      <vt:lpstr>Facts of mucosal infection</vt:lpstr>
      <vt:lpstr>Hypothesis: Latent cells are “Trojan horse” of HIV</vt:lpstr>
      <vt:lpstr>Two-compartment model</vt:lpstr>
      <vt:lpstr>Basic model of virus replication  (for both mucosa and lymphoid tissue)</vt:lpstr>
      <vt:lpstr>Optimal latency probability balances viral dose and transfer to LT</vt:lpstr>
      <vt:lpstr>Why plat = 10-3 - 10-5 in chronic patients?</vt:lpstr>
      <vt:lpstr>CD8 T and CD4 T cells secrete activating cytokines</vt:lpstr>
      <vt:lpstr>Activation by immune cells causes a sharp drop in latency</vt:lpstr>
      <vt:lpstr>Conclusions III</vt:lpstr>
      <vt:lpstr>Теория, мой друг, суха́,  но зеленеет жизни древо </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 Rouzine</dc:creator>
  <cp:lastModifiedBy>ivan4995@gmail.com</cp:lastModifiedBy>
  <cp:revision>555</cp:revision>
  <dcterms:created xsi:type="dcterms:W3CDTF">2017-09-05T00:08:04Z</dcterms:created>
  <dcterms:modified xsi:type="dcterms:W3CDTF">2025-02-04T15:19:09Z</dcterms:modified>
</cp:coreProperties>
</file>